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perture" charset="1" panose="00000000000000000000"/>
      <p:regular r:id="rId25"/>
    </p:embeddedFont>
    <p:embeddedFont>
      <p:font typeface="League Spartan" charset="1" panose="00000800000000000000"/>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Open Sans Extra Bold" charset="1" panose="020B0906030804020204"/>
      <p:regular r:id="rId29"/>
    </p:embeddedFont>
    <p:embeddedFont>
      <p:font typeface="Poppins" charset="1" panose="00000500000000000000"/>
      <p:regular r:id="rId30"/>
    </p:embeddedFont>
    <p:embeddedFont>
      <p:font typeface="Poppins Bold" charset="1" panose="000008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notesSlides/notesSlide2.xml" Type="http://schemas.openxmlformats.org/officeDocument/2006/relationships/notesSlide"/><Relationship Id="rId35" Target="notesSlides/notesSlide3.xml" Type="http://schemas.openxmlformats.org/officeDocument/2006/relationships/notesSlide"/><Relationship Id="rId36" Target="notesSlides/notesSlide4.xml" Type="http://schemas.openxmlformats.org/officeDocument/2006/relationships/notesSlide"/><Relationship Id="rId37" Target="notesSlides/notesSlide5.xml" Type="http://schemas.openxmlformats.org/officeDocument/2006/relationships/notesSlide"/><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graph shows the distribution of “AI Mood” ratings (from 1 to 5) in AL-relevant articles. A majority of the results have a rating of 3 in terms of mood, which indicates a neutral feeling towards AI. The next significant portion shows articles with more positive sentiment (ratings of 4 &amp; 5), which suggests that many discussions about AI lean optimistic. There are very few articles with ratings of 1 or 2, which shows that negative feelings toward AI are not as prevalent.</a:t>
            </a:r>
          </a:p>
          <a:p>
            <a:r>
              <a:rPr lang="en-US"/>
              <a:t/>
            </a:r>
          </a:p>
          <a:p>
            <a:r>
              <a:rPr lang="en-US"/>
              <a:t>Conclusion/Implication: The data reflects a trend of neutrality and optimism in AI-related discussions, which could potentially increase public interest in AI applications. The minimal negative reviews also reveal concerns some individuals have towards AI, which could raise some awareness of AI products and developments. Overall, this distribution indicates that AI is mostly perceived positively by the public, with some minimal negativity.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graph compares positive and negative articles about AI publications over time from 1985 to 2015. </a:t>
            </a:r>
          </a:p>
          <a:p>
            <a:r>
              <a:rPr lang="en-US"/>
              <a:t>Positive Articles: </a:t>
            </a:r>
          </a:p>
          <a:p>
            <a:r>
              <a:rPr lang="en-US"/>
              <a:t>The green line represents the steady increase of positive perceptions of AI-related articles over time, but especially after the year 2000. </a:t>
            </a:r>
          </a:p>
          <a:p>
            <a:r>
              <a:rPr lang="en-US"/>
              <a:t/>
            </a:r>
          </a:p>
          <a:p>
            <a:r>
              <a:rPr lang="en-US"/>
              <a:t>The sharp rise after 2009 and peak around 2015 suggest a growing optimistic perspective about AI advancements. </a:t>
            </a:r>
          </a:p>
          <a:p>
            <a:r>
              <a:rPr lang="en-US"/>
              <a:t/>
            </a:r>
          </a:p>
          <a:p>
            <a:r>
              <a:rPr lang="en-US"/>
              <a:t>Negative Articles: </a:t>
            </a:r>
          </a:p>
          <a:p>
            <a:r>
              <a:rPr lang="en-US"/>
              <a:t>The frequency of articles with negative AI perception has remained quite low compared to the positive frequency. </a:t>
            </a:r>
          </a:p>
          <a:p>
            <a:r>
              <a:rPr lang="en-US"/>
              <a:t>However, there was a slight increase in negative articles during the same time as the upward trend of positive articles. </a:t>
            </a:r>
          </a:p>
          <a:p>
            <a:r>
              <a:rPr lang="en-US"/>
              <a:t/>
            </a:r>
          </a:p>
          <a:p>
            <a:r>
              <a:rPr lang="en-US"/>
              <a:t>These insights demonstrate the persisting optimistic views of AI in society. It also suggests that despite the increasing positivity of advancements in AI, concerns about AI such as ethical implications or job displacement also increase.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graph compares positive and negative articles about AI publications over time from 1985 to 2015. </a:t>
            </a:r>
          </a:p>
          <a:p>
            <a:r>
              <a:rPr lang="en-US"/>
              <a:t>Positive Articles: </a:t>
            </a:r>
          </a:p>
          <a:p>
            <a:r>
              <a:rPr lang="en-US"/>
              <a:t>The green line represents the steady increase of positive perceptions of AI-related articles over time, but especially after the year 2000. </a:t>
            </a:r>
          </a:p>
          <a:p>
            <a:r>
              <a:rPr lang="en-US"/>
              <a:t/>
            </a:r>
          </a:p>
          <a:p>
            <a:r>
              <a:rPr lang="en-US"/>
              <a:t>The sharp rise after 2009 and peak around 2015 suggest a growing optimistic perspective about AI advancements. </a:t>
            </a:r>
          </a:p>
          <a:p>
            <a:r>
              <a:rPr lang="en-US"/>
              <a:t/>
            </a:r>
          </a:p>
          <a:p>
            <a:r>
              <a:rPr lang="en-US"/>
              <a:t>Negative Articles: </a:t>
            </a:r>
          </a:p>
          <a:p>
            <a:r>
              <a:rPr lang="en-US"/>
              <a:t>The frequency of articles with negative AI perception has remained quite low compared to the positive frequency. </a:t>
            </a:r>
          </a:p>
          <a:p>
            <a:r>
              <a:rPr lang="en-US"/>
              <a:t>However, there was a slight increase in negative articles during the same time as the upward trend of positive articles. </a:t>
            </a:r>
          </a:p>
          <a:p>
            <a:r>
              <a:rPr lang="en-US"/>
              <a:t/>
            </a:r>
          </a:p>
          <a:p>
            <a:r>
              <a:rPr lang="en-US"/>
              <a:t>These insights demonstrate the persisting optimistic views of AI in society. It also suggests that despite the increasing positivity of advancements in AI, concerns about AI such as ethical implications or job displacement also increase.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graph compares positive and negative articles about AI publications over time from 1985 to 2015. </a:t>
            </a:r>
          </a:p>
          <a:p>
            <a:r>
              <a:rPr lang="en-US"/>
              <a:t>Positive Articles: </a:t>
            </a:r>
          </a:p>
          <a:p>
            <a:r>
              <a:rPr lang="en-US"/>
              <a:t>The green line represents the steady increase of positive perceptions of AI-related articles over time, but especially after the year 2000. </a:t>
            </a:r>
          </a:p>
          <a:p>
            <a:r>
              <a:rPr lang="en-US"/>
              <a:t/>
            </a:r>
          </a:p>
          <a:p>
            <a:r>
              <a:rPr lang="en-US"/>
              <a:t>The sharp rise after 2009 and peak around 2015 suggest a growing optimistic perspective about AI advancements. </a:t>
            </a:r>
          </a:p>
          <a:p>
            <a:r>
              <a:rPr lang="en-US"/>
              <a:t/>
            </a:r>
          </a:p>
          <a:p>
            <a:r>
              <a:rPr lang="en-US"/>
              <a:t>Negative Articles: </a:t>
            </a:r>
          </a:p>
          <a:p>
            <a:r>
              <a:rPr lang="en-US"/>
              <a:t>The frequency of articles with negative AI perception has remained quite low compared to the positive frequency. </a:t>
            </a:r>
          </a:p>
          <a:p>
            <a:r>
              <a:rPr lang="en-US"/>
              <a:t>However, there was a slight increase in negative articles during the same time as the upward trend of positive articles. </a:t>
            </a:r>
          </a:p>
          <a:p>
            <a:r>
              <a:rPr lang="en-US"/>
              <a:t/>
            </a:r>
          </a:p>
          <a:p>
            <a:r>
              <a:rPr lang="en-US"/>
              <a:t>These insights demonstrate the persisting optimistic views of AI in society. It also suggests that despite the increasing positivity of advancements in AI, concerns about AI such as ethical implications or job displacement also increase.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graph compares positive and negative articles about AI publications over time from 1985 to 2015. </a:t>
            </a:r>
          </a:p>
          <a:p>
            <a:r>
              <a:rPr lang="en-US"/>
              <a:t>Positive Articles: </a:t>
            </a:r>
          </a:p>
          <a:p>
            <a:r>
              <a:rPr lang="en-US"/>
              <a:t>The green line represents the steady increase of positive perceptions of AI-related articles over time, but especially after the year 2000. </a:t>
            </a:r>
          </a:p>
          <a:p>
            <a:r>
              <a:rPr lang="en-US"/>
              <a:t/>
            </a:r>
          </a:p>
          <a:p>
            <a:r>
              <a:rPr lang="en-US"/>
              <a:t>The sharp rise after 2009 and peak around 2015 suggest a growing optimistic perspective about AI advancements. </a:t>
            </a:r>
          </a:p>
          <a:p>
            <a:r>
              <a:rPr lang="en-US"/>
              <a:t/>
            </a:r>
          </a:p>
          <a:p>
            <a:r>
              <a:rPr lang="en-US"/>
              <a:t>Negative Articles: </a:t>
            </a:r>
          </a:p>
          <a:p>
            <a:r>
              <a:rPr lang="en-US"/>
              <a:t>The frequency of articles with negative AI perception has remained quite low compared to the positive frequency. </a:t>
            </a:r>
          </a:p>
          <a:p>
            <a:r>
              <a:rPr lang="en-US"/>
              <a:t>However, there was a slight increase in negative articles during the same time as the upward trend of positive articles. </a:t>
            </a:r>
          </a:p>
          <a:p>
            <a:r>
              <a:rPr lang="en-US"/>
              <a:t/>
            </a:r>
          </a:p>
          <a:p>
            <a:r>
              <a:rPr lang="en-US"/>
              <a:t>These insights demonstrate the persisting optimistic views of AI in society. It also suggests that despite the increasing positivity of advancements in AI, concerns about AI such as ethical implications or job displacement also increase.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5.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4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4.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4.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 Id="rId3" Target="../media/image4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17" Target="../media/image17.png" Type="http://schemas.openxmlformats.org/officeDocument/2006/relationships/image"/><Relationship Id="rId18" Target="../media/image18.svg" Type="http://schemas.openxmlformats.org/officeDocument/2006/relationships/image"/><Relationship Id="rId19" Target="../media/image19.png" Type="http://schemas.openxmlformats.org/officeDocument/2006/relationships/image"/><Relationship Id="rId2" Target="../media/image5.png" Type="http://schemas.openxmlformats.org/officeDocument/2006/relationships/image"/><Relationship Id="rId3" Target="../media/image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jpe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4.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4.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pn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5.png" Type="http://schemas.openxmlformats.org/officeDocument/2006/relationships/image"/><Relationship Id="rId6" Target="../media/image32.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9.png" Type="http://schemas.openxmlformats.org/officeDocument/2006/relationships/image"/><Relationship Id="rId4" Target="../media/image30.svg" Type="http://schemas.openxmlformats.org/officeDocument/2006/relationships/image"/><Relationship Id="rId5" Target="../media/image5.png" Type="http://schemas.openxmlformats.org/officeDocument/2006/relationships/image"/><Relationship Id="rId6" Target="../media/image33.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932201" y="-2305141"/>
            <a:ext cx="11563441" cy="11563441"/>
          </a:xfrm>
          <a:custGeom>
            <a:avLst/>
            <a:gdLst/>
            <a:ahLst/>
            <a:cxnLst/>
            <a:rect r="r" b="b" t="t" l="l"/>
            <a:pathLst>
              <a:path h="11563441" w="11563441">
                <a:moveTo>
                  <a:pt x="0" y="0"/>
                </a:moveTo>
                <a:lnTo>
                  <a:pt x="11563442" y="0"/>
                </a:lnTo>
                <a:lnTo>
                  <a:pt x="11563442" y="11563441"/>
                </a:lnTo>
                <a:lnTo>
                  <a:pt x="0" y="11563441"/>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66960" y="4494493"/>
            <a:ext cx="11563441" cy="11563441"/>
          </a:xfrm>
          <a:custGeom>
            <a:avLst/>
            <a:gdLst/>
            <a:ahLst/>
            <a:cxnLst/>
            <a:rect r="r" b="b" t="t" l="l"/>
            <a:pathLst>
              <a:path h="11563441" w="11563441">
                <a:moveTo>
                  <a:pt x="0" y="0"/>
                </a:moveTo>
                <a:lnTo>
                  <a:pt x="11563441" y="0"/>
                </a:lnTo>
                <a:lnTo>
                  <a:pt x="11563441" y="11563441"/>
                </a:lnTo>
                <a:lnTo>
                  <a:pt x="0" y="11563441"/>
                </a:lnTo>
                <a:lnTo>
                  <a:pt x="0" y="0"/>
                </a:lnTo>
                <a:close/>
              </a:path>
            </a:pathLst>
          </a:custGeom>
          <a:blipFill>
            <a:blip r:embed="rId3">
              <a:alphaModFix amt="3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005580"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5">
              <a:alphaModFix amt="75000"/>
            </a:blip>
            <a:stretch>
              <a:fillRect l="0" t="0" r="0" b="0"/>
            </a:stretch>
          </a:blipFill>
        </p:spPr>
      </p:sp>
      <p:sp>
        <p:nvSpPr>
          <p:cNvPr name="Freeform 6" id="6"/>
          <p:cNvSpPr/>
          <p:nvPr/>
        </p:nvSpPr>
        <p:spPr>
          <a:xfrm flipH="true" flipV="false" rot="0">
            <a:off x="0" y="1370063"/>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5">
              <a:alphaModFix amt="75000"/>
            </a:blip>
            <a:stretch>
              <a:fillRect l="0" t="0" r="0" b="0"/>
            </a:stretch>
          </a:blipFill>
        </p:spPr>
      </p:sp>
      <p:sp>
        <p:nvSpPr>
          <p:cNvPr name="TextBox 7" id="7"/>
          <p:cNvSpPr txBox="true"/>
          <p:nvPr/>
        </p:nvSpPr>
        <p:spPr>
          <a:xfrm rot="0">
            <a:off x="6576733" y="5650609"/>
            <a:ext cx="9765216" cy="473709"/>
          </a:xfrm>
          <a:prstGeom prst="rect">
            <a:avLst/>
          </a:prstGeom>
        </p:spPr>
        <p:txBody>
          <a:bodyPr anchor="t" rtlCol="false" tIns="0" lIns="0" bIns="0" rIns="0">
            <a:spAutoFit/>
          </a:bodyPr>
          <a:lstStyle/>
          <a:p>
            <a:pPr algn="r">
              <a:lnSpc>
                <a:spcPts val="3815"/>
              </a:lnSpc>
              <a:spcBef>
                <a:spcPct val="0"/>
              </a:spcBef>
            </a:pPr>
            <a:r>
              <a:rPr lang="en-US" sz="2725" spc="190">
                <a:solidFill>
                  <a:srgbClr val="FFFFFF"/>
                </a:solidFill>
                <a:latin typeface="Aperture"/>
                <a:ea typeface="Aperture"/>
                <a:cs typeface="Aperture"/>
                <a:sym typeface="Aperture"/>
              </a:rPr>
              <a:t>AILA IDEAS Final Project</a:t>
            </a:r>
          </a:p>
        </p:txBody>
      </p:sp>
      <p:sp>
        <p:nvSpPr>
          <p:cNvPr name="TextBox 8" id="8"/>
          <p:cNvSpPr txBox="true"/>
          <p:nvPr/>
        </p:nvSpPr>
        <p:spPr>
          <a:xfrm rot="0">
            <a:off x="1702440" y="5658742"/>
            <a:ext cx="10601879" cy="457442"/>
          </a:xfrm>
          <a:prstGeom prst="rect">
            <a:avLst/>
          </a:prstGeom>
        </p:spPr>
        <p:txBody>
          <a:bodyPr anchor="t" rtlCol="false" tIns="0" lIns="0" bIns="0" rIns="0">
            <a:spAutoFit/>
          </a:bodyPr>
          <a:lstStyle/>
          <a:p>
            <a:pPr algn="ctr">
              <a:lnSpc>
                <a:spcPts val="3661"/>
              </a:lnSpc>
              <a:spcBef>
                <a:spcPct val="0"/>
              </a:spcBef>
            </a:pPr>
            <a:r>
              <a:rPr lang="en-US" sz="2615" spc="183">
                <a:solidFill>
                  <a:srgbClr val="000000"/>
                </a:solidFill>
                <a:latin typeface="Aperture"/>
                <a:ea typeface="Aperture"/>
                <a:cs typeface="Aperture"/>
                <a:sym typeface="Aperture"/>
              </a:rPr>
              <a:t>Project Group 3: Katina Carranza, Shin Aung, Sydni Yang</a:t>
            </a:r>
          </a:p>
        </p:txBody>
      </p:sp>
      <p:sp>
        <p:nvSpPr>
          <p:cNvPr name="TextBox 9" id="9"/>
          <p:cNvSpPr txBox="true"/>
          <p:nvPr/>
        </p:nvSpPr>
        <p:spPr>
          <a:xfrm rot="0">
            <a:off x="1334987" y="3937512"/>
            <a:ext cx="15952904" cy="948166"/>
          </a:xfrm>
          <a:prstGeom prst="rect">
            <a:avLst/>
          </a:prstGeom>
        </p:spPr>
        <p:txBody>
          <a:bodyPr anchor="t" rtlCol="false" tIns="0" lIns="0" bIns="0" rIns="0">
            <a:spAutoFit/>
          </a:bodyPr>
          <a:lstStyle/>
          <a:p>
            <a:pPr algn="ctr">
              <a:lnSpc>
                <a:spcPts val="7289"/>
              </a:lnSpc>
            </a:pPr>
            <a:r>
              <a:rPr lang="en-US" sz="6877" spc="687">
                <a:solidFill>
                  <a:srgbClr val="FFFFFF"/>
                </a:solidFill>
                <a:latin typeface="League Spartan"/>
                <a:ea typeface="League Spartan"/>
                <a:cs typeface="League Spartan"/>
                <a:sym typeface="League Spartan"/>
              </a:rPr>
              <a:t>PUBLIC PERCEPTION OF AI:</a:t>
            </a:r>
          </a:p>
        </p:txBody>
      </p:sp>
      <p:sp>
        <p:nvSpPr>
          <p:cNvPr name="TextBox 10" id="10"/>
          <p:cNvSpPr txBox="true"/>
          <p:nvPr/>
        </p:nvSpPr>
        <p:spPr>
          <a:xfrm rot="0">
            <a:off x="876748" y="4861779"/>
            <a:ext cx="16534505" cy="863639"/>
          </a:xfrm>
          <a:prstGeom prst="rect">
            <a:avLst/>
          </a:prstGeom>
        </p:spPr>
        <p:txBody>
          <a:bodyPr anchor="t" rtlCol="false" tIns="0" lIns="0" bIns="0" rIns="0">
            <a:spAutoFit/>
          </a:bodyPr>
          <a:lstStyle/>
          <a:p>
            <a:pPr algn="ctr">
              <a:lnSpc>
                <a:spcPts val="6606"/>
              </a:lnSpc>
            </a:pPr>
            <a:r>
              <a:rPr lang="en-US" sz="6232" spc="623">
                <a:solidFill>
                  <a:srgbClr val="FFFFFF"/>
                </a:solidFill>
                <a:latin typeface="League Spartan"/>
                <a:ea typeface="League Spartan"/>
                <a:cs typeface="League Spartan"/>
                <a:sym typeface="League Spartan"/>
              </a:rPr>
              <a:t> INSIGHTS AND IMPLICATIONS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44979"/>
        </a:solidFill>
      </p:bgPr>
    </p:bg>
    <p:spTree>
      <p:nvGrpSpPr>
        <p:cNvPr id="1" name=""/>
        <p:cNvGrpSpPr/>
        <p:nvPr/>
      </p:nvGrpSpPr>
      <p:grpSpPr>
        <a:xfrm>
          <a:off x="0" y="0"/>
          <a:ext cx="0" cy="0"/>
          <a:chOff x="0" y="0"/>
          <a:chExt cx="0" cy="0"/>
        </a:xfrm>
      </p:grpSpPr>
      <p:sp>
        <p:nvSpPr>
          <p:cNvPr name="Freeform 2" id="2"/>
          <p:cNvSpPr/>
          <p:nvPr/>
        </p:nvSpPr>
        <p:spPr>
          <a:xfrm flipH="false" flipV="false" rot="0">
            <a:off x="-6804970" y="2050471"/>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778813" y="-2926171"/>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0"/>
            <a:ext cx="18288000" cy="10264140"/>
          </a:xfrm>
          <a:custGeom>
            <a:avLst/>
            <a:gdLst/>
            <a:ahLst/>
            <a:cxnLst/>
            <a:rect r="r" b="b" t="t" l="l"/>
            <a:pathLst>
              <a:path h="10264140" w="18288000">
                <a:moveTo>
                  <a:pt x="0" y="0"/>
                </a:moveTo>
                <a:lnTo>
                  <a:pt x="18288000" y="0"/>
                </a:lnTo>
                <a:lnTo>
                  <a:pt x="18288000" y="10264140"/>
                </a:lnTo>
                <a:lnTo>
                  <a:pt x="0" y="10264140"/>
                </a:lnTo>
                <a:lnTo>
                  <a:pt x="0" y="0"/>
                </a:lnTo>
                <a:close/>
              </a:path>
            </a:pathLst>
          </a:custGeom>
          <a:blipFill>
            <a:blip r:embed="rId5">
              <a:alphaModFix amt="14000"/>
            </a:blip>
            <a:stretch>
              <a:fillRect l="0" t="0" r="0" b="0"/>
            </a:stretch>
          </a:blipFill>
        </p:spPr>
      </p:sp>
      <p:sp>
        <p:nvSpPr>
          <p:cNvPr name="Freeform 5" id="5"/>
          <p:cNvSpPr/>
          <p:nvPr/>
        </p:nvSpPr>
        <p:spPr>
          <a:xfrm flipH="false" flipV="false" rot="0">
            <a:off x="9174651" y="1597634"/>
            <a:ext cx="8565228" cy="5856474"/>
          </a:xfrm>
          <a:custGeom>
            <a:avLst/>
            <a:gdLst/>
            <a:ahLst/>
            <a:cxnLst/>
            <a:rect r="r" b="b" t="t" l="l"/>
            <a:pathLst>
              <a:path h="5856474" w="8565228">
                <a:moveTo>
                  <a:pt x="0" y="0"/>
                </a:moveTo>
                <a:lnTo>
                  <a:pt x="8565228" y="0"/>
                </a:lnTo>
                <a:lnTo>
                  <a:pt x="8565228" y="5856475"/>
                </a:lnTo>
                <a:lnTo>
                  <a:pt x="0" y="5856475"/>
                </a:lnTo>
                <a:lnTo>
                  <a:pt x="0" y="0"/>
                </a:lnTo>
                <a:close/>
              </a:path>
            </a:pathLst>
          </a:custGeom>
          <a:blipFill>
            <a:blip r:embed="rId6"/>
            <a:stretch>
              <a:fillRect l="0" t="0" r="0" b="0"/>
            </a:stretch>
          </a:blipFill>
        </p:spPr>
      </p:sp>
      <p:sp>
        <p:nvSpPr>
          <p:cNvPr name="Freeform 6" id="6"/>
          <p:cNvSpPr/>
          <p:nvPr/>
        </p:nvSpPr>
        <p:spPr>
          <a:xfrm flipH="false" flipV="false" rot="0">
            <a:off x="548121" y="1597634"/>
            <a:ext cx="8528120" cy="5863082"/>
          </a:xfrm>
          <a:custGeom>
            <a:avLst/>
            <a:gdLst/>
            <a:ahLst/>
            <a:cxnLst/>
            <a:rect r="r" b="b" t="t" l="l"/>
            <a:pathLst>
              <a:path h="5863082" w="8528120">
                <a:moveTo>
                  <a:pt x="0" y="0"/>
                </a:moveTo>
                <a:lnTo>
                  <a:pt x="8528120" y="0"/>
                </a:lnTo>
                <a:lnTo>
                  <a:pt x="8528120" y="5863083"/>
                </a:lnTo>
                <a:lnTo>
                  <a:pt x="0" y="5863083"/>
                </a:lnTo>
                <a:lnTo>
                  <a:pt x="0" y="0"/>
                </a:lnTo>
                <a:close/>
              </a:path>
            </a:pathLst>
          </a:custGeom>
          <a:blipFill>
            <a:blip r:embed="rId7"/>
            <a:stretch>
              <a:fillRect l="0" t="0" r="0" b="0"/>
            </a:stretch>
          </a:blipFill>
        </p:spPr>
      </p:sp>
      <p:sp>
        <p:nvSpPr>
          <p:cNvPr name="TextBox 7" id="7"/>
          <p:cNvSpPr txBox="true"/>
          <p:nvPr/>
        </p:nvSpPr>
        <p:spPr>
          <a:xfrm rot="0">
            <a:off x="1127002" y="7579173"/>
            <a:ext cx="15898477" cy="2072640"/>
          </a:xfrm>
          <a:prstGeom prst="rect">
            <a:avLst/>
          </a:prstGeom>
        </p:spPr>
        <p:txBody>
          <a:bodyPr anchor="t" rtlCol="false" tIns="0" lIns="0" bIns="0" rIns="0">
            <a:spAutoFit/>
          </a:bodyPr>
          <a:lstStyle/>
          <a:p>
            <a:pPr algn="l">
              <a:lnSpc>
                <a:spcPts val="3359"/>
              </a:lnSpc>
            </a:pPr>
            <a:r>
              <a:rPr lang="en-US" sz="2400" b="true">
                <a:solidFill>
                  <a:srgbClr val="FFFFFF"/>
                </a:solidFill>
                <a:latin typeface="Canva Sans Bold"/>
                <a:ea typeface="Canva Sans Bold"/>
                <a:cs typeface="Canva Sans Bold"/>
                <a:sym typeface="Canva Sans Bold"/>
              </a:rPr>
              <a:t>Conclusion: </a:t>
            </a:r>
          </a:p>
          <a:p>
            <a:pPr algn="l" marL="518160" indent="-259080" lvl="1">
              <a:lnSpc>
                <a:spcPts val="3359"/>
              </a:lnSpc>
              <a:buFont typeface="Arial"/>
              <a:buChar char="•"/>
            </a:pPr>
            <a:r>
              <a:rPr lang="en-US" b="true" sz="2400">
                <a:solidFill>
                  <a:srgbClr val="FFFFFF"/>
                </a:solidFill>
                <a:latin typeface="Canva Sans Bold"/>
                <a:ea typeface="Canva Sans Bold"/>
                <a:cs typeface="Canva Sans Bold"/>
                <a:sym typeface="Canva Sans Bold"/>
              </a:rPr>
              <a:t>As AI relevance increases, positive impacts across fields such as healthcare, education, and more also rise, which highlights a positive view of AI growth.</a:t>
            </a:r>
          </a:p>
          <a:p>
            <a:pPr algn="l" marL="518160" indent="-259080" lvl="1">
              <a:lnSpc>
                <a:spcPts val="3359"/>
              </a:lnSpc>
              <a:spcBef>
                <a:spcPct val="0"/>
              </a:spcBef>
              <a:buFont typeface="Arial"/>
              <a:buChar char="•"/>
            </a:pPr>
            <a:r>
              <a:rPr lang="en-US" b="true" sz="2400">
                <a:solidFill>
                  <a:srgbClr val="FFFFFF"/>
                </a:solidFill>
                <a:latin typeface="Canva Sans Bold"/>
                <a:ea typeface="Canva Sans Bold"/>
                <a:cs typeface="Canva Sans Bold"/>
                <a:sym typeface="Canva Sans Bold"/>
              </a:rPr>
              <a:t>The right graph shows that as AI relevance increases, negative associations such as controlling AI and ethics also grow, which indicates growing concerns for some potential AI challenges.</a:t>
            </a:r>
          </a:p>
        </p:txBody>
      </p:sp>
      <p:sp>
        <p:nvSpPr>
          <p:cNvPr name="TextBox 8" id="8"/>
          <p:cNvSpPr txBox="true"/>
          <p:nvPr/>
        </p:nvSpPr>
        <p:spPr>
          <a:xfrm rot="0">
            <a:off x="7801510" y="173652"/>
            <a:ext cx="2684981" cy="522863"/>
          </a:xfrm>
          <a:prstGeom prst="rect">
            <a:avLst/>
          </a:prstGeom>
        </p:spPr>
        <p:txBody>
          <a:bodyPr anchor="t" rtlCol="false" tIns="0" lIns="0" bIns="0" rIns="0">
            <a:spAutoFit/>
          </a:bodyPr>
          <a:lstStyle/>
          <a:p>
            <a:pPr algn="ctr" marL="0" indent="0" lvl="0">
              <a:lnSpc>
                <a:spcPts val="4287"/>
              </a:lnSpc>
              <a:spcBef>
                <a:spcPct val="0"/>
              </a:spcBef>
            </a:pPr>
            <a:r>
              <a:rPr lang="en-US" sz="3062">
                <a:solidFill>
                  <a:srgbClr val="FFFFFF"/>
                </a:solidFill>
                <a:latin typeface="Open Sans Extra Bold"/>
                <a:ea typeface="Open Sans Extra Bold"/>
                <a:cs typeface="Open Sans Extra Bold"/>
                <a:sym typeface="Open Sans Extra Bold"/>
              </a:rPr>
              <a:t>STATISTICS</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44979"/>
        </a:solidFill>
      </p:bgPr>
    </p:bg>
    <p:spTree>
      <p:nvGrpSpPr>
        <p:cNvPr id="1" name=""/>
        <p:cNvGrpSpPr/>
        <p:nvPr/>
      </p:nvGrpSpPr>
      <p:grpSpPr>
        <a:xfrm>
          <a:off x="0" y="0"/>
          <a:ext cx="0" cy="0"/>
          <a:chOff x="0" y="0"/>
          <a:chExt cx="0" cy="0"/>
        </a:xfrm>
      </p:grpSpPr>
      <p:sp>
        <p:nvSpPr>
          <p:cNvPr name="Freeform 2" id="2"/>
          <p:cNvSpPr/>
          <p:nvPr/>
        </p:nvSpPr>
        <p:spPr>
          <a:xfrm flipH="false" flipV="false" rot="0">
            <a:off x="-6804970" y="2050471"/>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778813" y="-2926171"/>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0"/>
            <a:ext cx="18288000" cy="10264140"/>
          </a:xfrm>
          <a:custGeom>
            <a:avLst/>
            <a:gdLst/>
            <a:ahLst/>
            <a:cxnLst/>
            <a:rect r="r" b="b" t="t" l="l"/>
            <a:pathLst>
              <a:path h="10264140" w="18288000">
                <a:moveTo>
                  <a:pt x="0" y="0"/>
                </a:moveTo>
                <a:lnTo>
                  <a:pt x="18288000" y="0"/>
                </a:lnTo>
                <a:lnTo>
                  <a:pt x="18288000" y="10264140"/>
                </a:lnTo>
                <a:lnTo>
                  <a:pt x="0" y="10264140"/>
                </a:lnTo>
                <a:lnTo>
                  <a:pt x="0" y="0"/>
                </a:lnTo>
                <a:close/>
              </a:path>
            </a:pathLst>
          </a:custGeom>
          <a:blipFill>
            <a:blip r:embed="rId5">
              <a:alphaModFix amt="14000"/>
            </a:blip>
            <a:stretch>
              <a:fillRect l="0" t="0" r="0" b="0"/>
            </a:stretch>
          </a:blipFill>
        </p:spPr>
      </p:sp>
      <p:sp>
        <p:nvSpPr>
          <p:cNvPr name="Freeform 5" id="5"/>
          <p:cNvSpPr/>
          <p:nvPr/>
        </p:nvSpPr>
        <p:spPr>
          <a:xfrm flipH="false" flipV="false" rot="0">
            <a:off x="631817" y="821209"/>
            <a:ext cx="5578364" cy="3904855"/>
          </a:xfrm>
          <a:custGeom>
            <a:avLst/>
            <a:gdLst/>
            <a:ahLst/>
            <a:cxnLst/>
            <a:rect r="r" b="b" t="t" l="l"/>
            <a:pathLst>
              <a:path h="3904855" w="5578364">
                <a:moveTo>
                  <a:pt x="0" y="0"/>
                </a:moveTo>
                <a:lnTo>
                  <a:pt x="5578364" y="0"/>
                </a:lnTo>
                <a:lnTo>
                  <a:pt x="5578364" y="3904855"/>
                </a:lnTo>
                <a:lnTo>
                  <a:pt x="0" y="3904855"/>
                </a:lnTo>
                <a:lnTo>
                  <a:pt x="0" y="0"/>
                </a:lnTo>
                <a:close/>
              </a:path>
            </a:pathLst>
          </a:custGeom>
          <a:blipFill>
            <a:blip r:embed="rId6"/>
            <a:stretch>
              <a:fillRect l="0" t="0" r="0" b="0"/>
            </a:stretch>
          </a:blipFill>
        </p:spPr>
      </p:sp>
      <p:sp>
        <p:nvSpPr>
          <p:cNvPr name="Freeform 6" id="6"/>
          <p:cNvSpPr/>
          <p:nvPr/>
        </p:nvSpPr>
        <p:spPr>
          <a:xfrm flipH="false" flipV="false" rot="0">
            <a:off x="3590223" y="4915054"/>
            <a:ext cx="5578364" cy="3904855"/>
          </a:xfrm>
          <a:custGeom>
            <a:avLst/>
            <a:gdLst/>
            <a:ahLst/>
            <a:cxnLst/>
            <a:rect r="r" b="b" t="t" l="l"/>
            <a:pathLst>
              <a:path h="3904855" w="5578364">
                <a:moveTo>
                  <a:pt x="0" y="0"/>
                </a:moveTo>
                <a:lnTo>
                  <a:pt x="5578364" y="0"/>
                </a:lnTo>
                <a:lnTo>
                  <a:pt x="5578364" y="3904855"/>
                </a:lnTo>
                <a:lnTo>
                  <a:pt x="0" y="3904855"/>
                </a:lnTo>
                <a:lnTo>
                  <a:pt x="0" y="0"/>
                </a:lnTo>
                <a:close/>
              </a:path>
            </a:pathLst>
          </a:custGeom>
          <a:blipFill>
            <a:blip r:embed="rId7"/>
            <a:stretch>
              <a:fillRect l="0" t="0" r="0" b="0"/>
            </a:stretch>
          </a:blipFill>
        </p:spPr>
      </p:sp>
      <p:sp>
        <p:nvSpPr>
          <p:cNvPr name="Freeform 7" id="7"/>
          <p:cNvSpPr/>
          <p:nvPr/>
        </p:nvSpPr>
        <p:spPr>
          <a:xfrm flipH="false" flipV="false" rot="0">
            <a:off x="12077819" y="4915054"/>
            <a:ext cx="5578364" cy="3904855"/>
          </a:xfrm>
          <a:custGeom>
            <a:avLst/>
            <a:gdLst/>
            <a:ahLst/>
            <a:cxnLst/>
            <a:rect r="r" b="b" t="t" l="l"/>
            <a:pathLst>
              <a:path h="3904855" w="5578364">
                <a:moveTo>
                  <a:pt x="0" y="0"/>
                </a:moveTo>
                <a:lnTo>
                  <a:pt x="5578364" y="0"/>
                </a:lnTo>
                <a:lnTo>
                  <a:pt x="5578364" y="3904855"/>
                </a:lnTo>
                <a:lnTo>
                  <a:pt x="0" y="3904855"/>
                </a:lnTo>
                <a:lnTo>
                  <a:pt x="0" y="0"/>
                </a:lnTo>
                <a:close/>
              </a:path>
            </a:pathLst>
          </a:custGeom>
          <a:blipFill>
            <a:blip r:embed="rId8"/>
            <a:stretch>
              <a:fillRect l="0" t="0" r="0" b="0"/>
            </a:stretch>
          </a:blipFill>
        </p:spPr>
      </p:sp>
      <p:sp>
        <p:nvSpPr>
          <p:cNvPr name="Freeform 8" id="8"/>
          <p:cNvSpPr/>
          <p:nvPr/>
        </p:nvSpPr>
        <p:spPr>
          <a:xfrm flipH="false" flipV="false" rot="0">
            <a:off x="8592831" y="821209"/>
            <a:ext cx="5578364" cy="3904855"/>
          </a:xfrm>
          <a:custGeom>
            <a:avLst/>
            <a:gdLst/>
            <a:ahLst/>
            <a:cxnLst/>
            <a:rect r="r" b="b" t="t" l="l"/>
            <a:pathLst>
              <a:path h="3904855" w="5578364">
                <a:moveTo>
                  <a:pt x="0" y="0"/>
                </a:moveTo>
                <a:lnTo>
                  <a:pt x="5578364" y="0"/>
                </a:lnTo>
                <a:lnTo>
                  <a:pt x="5578364" y="3904855"/>
                </a:lnTo>
                <a:lnTo>
                  <a:pt x="0" y="3904855"/>
                </a:lnTo>
                <a:lnTo>
                  <a:pt x="0" y="0"/>
                </a:lnTo>
                <a:close/>
              </a:path>
            </a:pathLst>
          </a:custGeom>
          <a:blipFill>
            <a:blip r:embed="rId9"/>
            <a:stretch>
              <a:fillRect l="0" t="0" r="0" b="0"/>
            </a:stretch>
          </a:blipFill>
        </p:spPr>
      </p:sp>
      <p:sp>
        <p:nvSpPr>
          <p:cNvPr name="TextBox 9" id="9"/>
          <p:cNvSpPr txBox="true"/>
          <p:nvPr/>
        </p:nvSpPr>
        <p:spPr>
          <a:xfrm rot="0">
            <a:off x="760199" y="8724659"/>
            <a:ext cx="16816776" cy="1406525"/>
          </a:xfrm>
          <a:prstGeom prst="rect">
            <a:avLst/>
          </a:prstGeom>
        </p:spPr>
        <p:txBody>
          <a:bodyPr anchor="t" rtlCol="false" tIns="0" lIns="0" bIns="0" rIns="0">
            <a:spAutoFit/>
          </a:bodyPr>
          <a:lstStyle/>
          <a:p>
            <a:pPr algn="l">
              <a:lnSpc>
                <a:spcPts val="2800"/>
              </a:lnSpc>
            </a:pPr>
            <a:r>
              <a:rPr lang="en-US" sz="2000" b="true">
                <a:solidFill>
                  <a:srgbClr val="FFFFFF"/>
                </a:solidFill>
                <a:latin typeface="Canva Sans Bold"/>
                <a:ea typeface="Canva Sans Bold"/>
                <a:cs typeface="Canva Sans Bold"/>
                <a:sym typeface="Canva Sans Bold"/>
              </a:rPr>
              <a:t>Conclusion: </a:t>
            </a:r>
          </a:p>
          <a:p>
            <a:pPr algn="l" marL="431802" indent="-215901" lvl="1">
              <a:lnSpc>
                <a:spcPts val="2800"/>
              </a:lnSpc>
              <a:buFont typeface="Arial"/>
              <a:buChar char="•"/>
            </a:pPr>
            <a:r>
              <a:rPr lang="en-US" b="true" sz="2000">
                <a:solidFill>
                  <a:srgbClr val="FFFFFF"/>
                </a:solidFill>
                <a:latin typeface="Canva Sans Bold"/>
                <a:ea typeface="Canva Sans Bold"/>
                <a:cs typeface="Canva Sans Bold"/>
                <a:sym typeface="Canva Sans Bold"/>
              </a:rPr>
              <a:t>AI mood has a significant positive correlation in fields such as education, work, healthcare, and entertainment.</a:t>
            </a:r>
          </a:p>
          <a:p>
            <a:pPr algn="l" marL="431802" indent="-215901" lvl="1">
              <a:lnSpc>
                <a:spcPts val="2800"/>
              </a:lnSpc>
              <a:spcBef>
                <a:spcPct val="0"/>
              </a:spcBef>
              <a:buFont typeface="Arial"/>
              <a:buChar char="•"/>
            </a:pPr>
            <a:r>
              <a:rPr lang="en-US" b="true" sz="2000">
                <a:solidFill>
                  <a:srgbClr val="FFFFFF"/>
                </a:solidFill>
                <a:latin typeface="Canva Sans Bold"/>
                <a:ea typeface="Canva Sans Bold"/>
                <a:cs typeface="Canva Sans Bold"/>
                <a:sym typeface="Canva Sans Bold"/>
              </a:rPr>
              <a:t>Fields such as entertainment show more variation across mood clusters, while others like healthcare and education have consistent trends with higher AI moods.</a:t>
            </a:r>
          </a:p>
        </p:txBody>
      </p:sp>
      <p:sp>
        <p:nvSpPr>
          <p:cNvPr name="TextBox 10" id="10"/>
          <p:cNvSpPr txBox="true"/>
          <p:nvPr/>
        </p:nvSpPr>
        <p:spPr>
          <a:xfrm rot="0">
            <a:off x="4381858" y="174521"/>
            <a:ext cx="9573456" cy="522863"/>
          </a:xfrm>
          <a:prstGeom prst="rect">
            <a:avLst/>
          </a:prstGeom>
        </p:spPr>
        <p:txBody>
          <a:bodyPr anchor="t" rtlCol="false" tIns="0" lIns="0" bIns="0" rIns="0">
            <a:spAutoFit/>
          </a:bodyPr>
          <a:lstStyle/>
          <a:p>
            <a:pPr algn="ctr" marL="0" indent="0" lvl="0">
              <a:lnSpc>
                <a:spcPts val="4287"/>
              </a:lnSpc>
              <a:spcBef>
                <a:spcPct val="0"/>
              </a:spcBef>
            </a:pPr>
            <a:r>
              <a:rPr lang="en-US" sz="3062">
                <a:solidFill>
                  <a:srgbClr val="FFFFFF"/>
                </a:solidFill>
                <a:latin typeface="Open Sans Extra Bold"/>
                <a:ea typeface="Open Sans Extra Bold"/>
                <a:cs typeface="Open Sans Extra Bold"/>
                <a:sym typeface="Open Sans Extra Bold"/>
              </a:rPr>
              <a:t>STATISTICS</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
            </a:blip>
            <a:stretch>
              <a:fillRect l="0" t="-13444" r="0" b="-13444"/>
            </a:stretch>
          </a:blipFill>
        </p:spPr>
      </p:sp>
      <p:sp>
        <p:nvSpPr>
          <p:cNvPr name="Freeform 3" id="3"/>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5">
              <a:alphaModFix amt="60000"/>
            </a:blip>
            <a:stretch>
              <a:fillRect l="0" t="0" r="0" b="0"/>
            </a:stretch>
          </a:blipFill>
        </p:spPr>
      </p:sp>
      <p:sp>
        <p:nvSpPr>
          <p:cNvPr name="Freeform 5" id="5"/>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5">
              <a:alphaModFix amt="60000"/>
            </a:blip>
            <a:stretch>
              <a:fillRect l="0" t="0" r="0" b="0"/>
            </a:stretch>
          </a:blipFill>
        </p:spPr>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381838" y="505236"/>
            <a:ext cx="1524325" cy="1524325"/>
          </a:xfrm>
          <a:custGeom>
            <a:avLst/>
            <a:gdLst/>
            <a:ahLst/>
            <a:cxnLst/>
            <a:rect r="r" b="b" t="t" l="l"/>
            <a:pathLst>
              <a:path h="1524325" w="1524325">
                <a:moveTo>
                  <a:pt x="0" y="0"/>
                </a:moveTo>
                <a:lnTo>
                  <a:pt x="1524324" y="0"/>
                </a:lnTo>
                <a:lnTo>
                  <a:pt x="1524324" y="1524325"/>
                </a:lnTo>
                <a:lnTo>
                  <a:pt x="0" y="15243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283931" y="2420877"/>
            <a:ext cx="13720139" cy="7415822"/>
          </a:xfrm>
          <a:custGeom>
            <a:avLst/>
            <a:gdLst/>
            <a:ahLst/>
            <a:cxnLst/>
            <a:rect r="r" b="b" t="t" l="l"/>
            <a:pathLst>
              <a:path h="7415822" w="13720139">
                <a:moveTo>
                  <a:pt x="0" y="0"/>
                </a:moveTo>
                <a:lnTo>
                  <a:pt x="13720138" y="0"/>
                </a:lnTo>
                <a:lnTo>
                  <a:pt x="13720138" y="7415822"/>
                </a:lnTo>
                <a:lnTo>
                  <a:pt x="0" y="7415822"/>
                </a:lnTo>
                <a:lnTo>
                  <a:pt x="0" y="0"/>
                </a:lnTo>
                <a:close/>
              </a:path>
            </a:pathLst>
          </a:custGeom>
          <a:blipFill>
            <a:blip r:embed="rId8"/>
            <a:stretch>
              <a:fillRect l="0" t="0" r="0" b="0"/>
            </a:stretch>
          </a:blipFill>
        </p:spPr>
      </p:sp>
      <p:sp>
        <p:nvSpPr>
          <p:cNvPr name="TextBox 10" id="10"/>
          <p:cNvSpPr txBox="true"/>
          <p:nvPr/>
        </p:nvSpPr>
        <p:spPr>
          <a:xfrm rot="0">
            <a:off x="10199826" y="1167235"/>
            <a:ext cx="4628869"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WORDCLOUDS</a:t>
            </a:r>
          </a:p>
        </p:txBody>
      </p:sp>
      <p:sp>
        <p:nvSpPr>
          <p:cNvPr name="TextBox 11" id="11"/>
          <p:cNvSpPr txBox="true"/>
          <p:nvPr/>
        </p:nvSpPr>
        <p:spPr>
          <a:xfrm rot="0">
            <a:off x="4147828" y="1167235"/>
            <a:ext cx="3938734"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ANALYZING</a:t>
            </a:r>
          </a:p>
        </p:txBody>
      </p:sp>
    </p:spTree>
  </p:cSld>
  <p:clrMapOvr>
    <a:masterClrMapping/>
  </p:clrMapOvr>
  <p:transition spd="med">
    <p:cover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
            </a:blip>
            <a:stretch>
              <a:fillRect l="0" t="-13444" r="0" b="-13444"/>
            </a:stretch>
          </a:blipFill>
        </p:spPr>
      </p:sp>
      <p:sp>
        <p:nvSpPr>
          <p:cNvPr name="Freeform 3" id="3"/>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5">
              <a:alphaModFix amt="60000"/>
            </a:blip>
            <a:stretch>
              <a:fillRect l="0" t="0" r="0" b="0"/>
            </a:stretch>
          </a:blipFill>
        </p:spPr>
      </p:sp>
      <p:sp>
        <p:nvSpPr>
          <p:cNvPr name="Freeform 5" id="5"/>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5">
              <a:alphaModFix amt="60000"/>
            </a:blip>
            <a:stretch>
              <a:fillRect l="0" t="0" r="0" b="0"/>
            </a:stretch>
          </a:blipFill>
        </p:spPr>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381838" y="505236"/>
            <a:ext cx="1524325" cy="1524325"/>
          </a:xfrm>
          <a:custGeom>
            <a:avLst/>
            <a:gdLst/>
            <a:ahLst/>
            <a:cxnLst/>
            <a:rect r="r" b="b" t="t" l="l"/>
            <a:pathLst>
              <a:path h="1524325" w="1524325">
                <a:moveTo>
                  <a:pt x="0" y="0"/>
                </a:moveTo>
                <a:lnTo>
                  <a:pt x="1524324" y="0"/>
                </a:lnTo>
                <a:lnTo>
                  <a:pt x="1524324" y="1524325"/>
                </a:lnTo>
                <a:lnTo>
                  <a:pt x="0" y="15243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240917" y="2309857"/>
            <a:ext cx="13806167" cy="7462320"/>
          </a:xfrm>
          <a:custGeom>
            <a:avLst/>
            <a:gdLst/>
            <a:ahLst/>
            <a:cxnLst/>
            <a:rect r="r" b="b" t="t" l="l"/>
            <a:pathLst>
              <a:path h="7462320" w="13806167">
                <a:moveTo>
                  <a:pt x="0" y="0"/>
                </a:moveTo>
                <a:lnTo>
                  <a:pt x="13806166" y="0"/>
                </a:lnTo>
                <a:lnTo>
                  <a:pt x="13806166" y="7462321"/>
                </a:lnTo>
                <a:lnTo>
                  <a:pt x="0" y="7462321"/>
                </a:lnTo>
                <a:lnTo>
                  <a:pt x="0" y="0"/>
                </a:lnTo>
                <a:close/>
              </a:path>
            </a:pathLst>
          </a:custGeom>
          <a:blipFill>
            <a:blip r:embed="rId8"/>
            <a:stretch>
              <a:fillRect l="0" t="0" r="0" b="0"/>
            </a:stretch>
          </a:blipFill>
        </p:spPr>
      </p:sp>
      <p:sp>
        <p:nvSpPr>
          <p:cNvPr name="TextBox 10" id="10"/>
          <p:cNvSpPr txBox="true"/>
          <p:nvPr/>
        </p:nvSpPr>
        <p:spPr>
          <a:xfrm rot="0">
            <a:off x="10199826" y="1167235"/>
            <a:ext cx="4628869"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WORDCLOUDS</a:t>
            </a:r>
          </a:p>
        </p:txBody>
      </p:sp>
      <p:sp>
        <p:nvSpPr>
          <p:cNvPr name="TextBox 11" id="11"/>
          <p:cNvSpPr txBox="true"/>
          <p:nvPr/>
        </p:nvSpPr>
        <p:spPr>
          <a:xfrm rot="0">
            <a:off x="4147828" y="1167235"/>
            <a:ext cx="3938734"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ANALYZING</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
            </a:blip>
            <a:stretch>
              <a:fillRect l="0" t="-13444" r="0" b="-13444"/>
            </a:stretch>
          </a:blipFill>
        </p:spPr>
      </p:sp>
      <p:sp>
        <p:nvSpPr>
          <p:cNvPr name="Freeform 3" id="3"/>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5">
              <a:alphaModFix amt="60000"/>
            </a:blip>
            <a:stretch>
              <a:fillRect l="0" t="0" r="0" b="0"/>
            </a:stretch>
          </a:blipFill>
        </p:spPr>
      </p:sp>
      <p:sp>
        <p:nvSpPr>
          <p:cNvPr name="Freeform 5" id="5"/>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5">
              <a:alphaModFix amt="60000"/>
            </a:blip>
            <a:stretch>
              <a:fillRect l="0" t="0" r="0" b="0"/>
            </a:stretch>
          </a:blipFill>
        </p:spPr>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381838" y="505236"/>
            <a:ext cx="1524325" cy="1524325"/>
          </a:xfrm>
          <a:custGeom>
            <a:avLst/>
            <a:gdLst/>
            <a:ahLst/>
            <a:cxnLst/>
            <a:rect r="r" b="b" t="t" l="l"/>
            <a:pathLst>
              <a:path h="1524325" w="1524325">
                <a:moveTo>
                  <a:pt x="0" y="0"/>
                </a:moveTo>
                <a:lnTo>
                  <a:pt x="1524324" y="0"/>
                </a:lnTo>
                <a:lnTo>
                  <a:pt x="1524324" y="1524325"/>
                </a:lnTo>
                <a:lnTo>
                  <a:pt x="0" y="15243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18734" y="2854174"/>
            <a:ext cx="8625266" cy="5554974"/>
          </a:xfrm>
          <a:custGeom>
            <a:avLst/>
            <a:gdLst/>
            <a:ahLst/>
            <a:cxnLst/>
            <a:rect r="r" b="b" t="t" l="l"/>
            <a:pathLst>
              <a:path h="5554974" w="8625266">
                <a:moveTo>
                  <a:pt x="0" y="0"/>
                </a:moveTo>
                <a:lnTo>
                  <a:pt x="8625266" y="0"/>
                </a:lnTo>
                <a:lnTo>
                  <a:pt x="8625266" y="5554975"/>
                </a:lnTo>
                <a:lnTo>
                  <a:pt x="0" y="5554975"/>
                </a:lnTo>
                <a:lnTo>
                  <a:pt x="0" y="0"/>
                </a:lnTo>
                <a:close/>
              </a:path>
            </a:pathLst>
          </a:custGeom>
          <a:blipFill>
            <a:blip r:embed="rId8"/>
            <a:stretch>
              <a:fillRect l="0" t="0" r="-5796" b="0"/>
            </a:stretch>
          </a:blipFill>
        </p:spPr>
      </p:sp>
      <p:sp>
        <p:nvSpPr>
          <p:cNvPr name="Freeform 10" id="10"/>
          <p:cNvSpPr/>
          <p:nvPr/>
        </p:nvSpPr>
        <p:spPr>
          <a:xfrm flipH="false" flipV="false" rot="0">
            <a:off x="9449374" y="2854174"/>
            <a:ext cx="8612363" cy="5554974"/>
          </a:xfrm>
          <a:custGeom>
            <a:avLst/>
            <a:gdLst/>
            <a:ahLst/>
            <a:cxnLst/>
            <a:rect r="r" b="b" t="t" l="l"/>
            <a:pathLst>
              <a:path h="5554974" w="8612363">
                <a:moveTo>
                  <a:pt x="0" y="0"/>
                </a:moveTo>
                <a:lnTo>
                  <a:pt x="8612363" y="0"/>
                </a:lnTo>
                <a:lnTo>
                  <a:pt x="8612363" y="5554975"/>
                </a:lnTo>
                <a:lnTo>
                  <a:pt x="0" y="5554975"/>
                </a:lnTo>
                <a:lnTo>
                  <a:pt x="0" y="0"/>
                </a:lnTo>
                <a:close/>
              </a:path>
            </a:pathLst>
          </a:custGeom>
          <a:blipFill>
            <a:blip r:embed="rId9"/>
            <a:stretch>
              <a:fillRect l="0" t="0" r="0" b="0"/>
            </a:stretch>
          </a:blipFill>
        </p:spPr>
      </p:sp>
      <p:sp>
        <p:nvSpPr>
          <p:cNvPr name="TextBox 11" id="11"/>
          <p:cNvSpPr txBox="true"/>
          <p:nvPr/>
        </p:nvSpPr>
        <p:spPr>
          <a:xfrm rot="0">
            <a:off x="10199826" y="1167235"/>
            <a:ext cx="4628869"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WORDCLOUDS</a:t>
            </a:r>
          </a:p>
        </p:txBody>
      </p:sp>
      <p:sp>
        <p:nvSpPr>
          <p:cNvPr name="TextBox 12" id="12"/>
          <p:cNvSpPr txBox="true"/>
          <p:nvPr/>
        </p:nvSpPr>
        <p:spPr>
          <a:xfrm rot="0">
            <a:off x="4147828" y="1167235"/>
            <a:ext cx="3938734"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ANALYZING</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
            </a:blip>
            <a:stretch>
              <a:fillRect l="0" t="-13444" r="0" b="-13444"/>
            </a:stretch>
          </a:blipFill>
        </p:spPr>
      </p:sp>
      <p:sp>
        <p:nvSpPr>
          <p:cNvPr name="Freeform 3" id="3"/>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5">
              <a:alphaModFix amt="60000"/>
            </a:blip>
            <a:stretch>
              <a:fillRect l="0" t="0" r="0" b="0"/>
            </a:stretch>
          </a:blipFill>
        </p:spPr>
      </p:sp>
      <p:sp>
        <p:nvSpPr>
          <p:cNvPr name="Freeform 5" id="5"/>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5">
              <a:alphaModFix amt="60000"/>
            </a:blip>
            <a:stretch>
              <a:fillRect l="0" t="0" r="0" b="0"/>
            </a:stretch>
          </a:blipFill>
        </p:spPr>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381838" y="505236"/>
            <a:ext cx="1524325" cy="1524325"/>
          </a:xfrm>
          <a:custGeom>
            <a:avLst/>
            <a:gdLst/>
            <a:ahLst/>
            <a:cxnLst/>
            <a:rect r="r" b="b" t="t" l="l"/>
            <a:pathLst>
              <a:path h="1524325" w="1524325">
                <a:moveTo>
                  <a:pt x="0" y="0"/>
                </a:moveTo>
                <a:lnTo>
                  <a:pt x="1524324" y="0"/>
                </a:lnTo>
                <a:lnTo>
                  <a:pt x="1524324" y="1524325"/>
                </a:lnTo>
                <a:lnTo>
                  <a:pt x="0" y="15243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58566" y="1167235"/>
            <a:ext cx="3023297"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RESULTS</a:t>
            </a:r>
          </a:p>
        </p:txBody>
      </p:sp>
      <p:sp>
        <p:nvSpPr>
          <p:cNvPr name="TextBox 10" id="10"/>
          <p:cNvSpPr txBox="true"/>
          <p:nvPr/>
        </p:nvSpPr>
        <p:spPr>
          <a:xfrm rot="0">
            <a:off x="4443103" y="1167235"/>
            <a:ext cx="3938734"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ANALYZE</a:t>
            </a:r>
          </a:p>
        </p:txBody>
      </p:sp>
      <p:grpSp>
        <p:nvGrpSpPr>
          <p:cNvPr name="Group 11" id="11"/>
          <p:cNvGrpSpPr/>
          <p:nvPr/>
        </p:nvGrpSpPr>
        <p:grpSpPr>
          <a:xfrm rot="0">
            <a:off x="1770591" y="2829951"/>
            <a:ext cx="14746819" cy="3007268"/>
            <a:chOff x="0" y="0"/>
            <a:chExt cx="3266014" cy="666027"/>
          </a:xfrm>
        </p:grpSpPr>
        <p:sp>
          <p:nvSpPr>
            <p:cNvPr name="Freeform 12" id="12"/>
            <p:cNvSpPr/>
            <p:nvPr/>
          </p:nvSpPr>
          <p:spPr>
            <a:xfrm flipH="false" flipV="false" rot="0">
              <a:off x="0" y="0"/>
              <a:ext cx="3266014" cy="666027"/>
            </a:xfrm>
            <a:custGeom>
              <a:avLst/>
              <a:gdLst/>
              <a:ahLst/>
              <a:cxnLst/>
              <a:rect r="r" b="b" t="t" l="l"/>
              <a:pathLst>
                <a:path h="666027" w="3266014">
                  <a:moveTo>
                    <a:pt x="0" y="0"/>
                  </a:moveTo>
                  <a:lnTo>
                    <a:pt x="3266014" y="0"/>
                  </a:lnTo>
                  <a:lnTo>
                    <a:pt x="3266014" y="666027"/>
                  </a:lnTo>
                  <a:lnTo>
                    <a:pt x="0" y="666027"/>
                  </a:lnTo>
                  <a:close/>
                </a:path>
              </a:pathLst>
            </a:custGeom>
            <a:solidFill>
              <a:srgbClr val="FFFFFF">
                <a:alpha val="21961"/>
              </a:srgbClr>
            </a:solidFill>
            <a:ln w="38100" cap="sq">
              <a:solidFill>
                <a:srgbClr val="FFFFFF">
                  <a:alpha val="21961"/>
                </a:srgbClr>
              </a:solidFill>
              <a:prstDash val="solid"/>
              <a:miter/>
            </a:ln>
          </p:spPr>
        </p:sp>
        <p:sp>
          <p:nvSpPr>
            <p:cNvPr name="TextBox 13" id="13"/>
            <p:cNvSpPr txBox="true"/>
            <p:nvPr/>
          </p:nvSpPr>
          <p:spPr>
            <a:xfrm>
              <a:off x="0" y="-38100"/>
              <a:ext cx="3266014" cy="704127"/>
            </a:xfrm>
            <a:prstGeom prst="rect">
              <a:avLst/>
            </a:prstGeom>
          </p:spPr>
          <p:txBody>
            <a:bodyPr anchor="ctr" rtlCol="false" tIns="60411" lIns="60411" bIns="60411" rIns="60411"/>
            <a:lstStyle/>
            <a:p>
              <a:pPr algn="ctr">
                <a:lnSpc>
                  <a:spcPts val="3359"/>
                </a:lnSpc>
              </a:pPr>
            </a:p>
          </p:txBody>
        </p:sp>
      </p:grpSp>
      <p:grpSp>
        <p:nvGrpSpPr>
          <p:cNvPr name="Group 14" id="14"/>
          <p:cNvGrpSpPr/>
          <p:nvPr/>
        </p:nvGrpSpPr>
        <p:grpSpPr>
          <a:xfrm rot="0">
            <a:off x="1770591" y="2829951"/>
            <a:ext cx="14746819" cy="3007268"/>
            <a:chOff x="0" y="0"/>
            <a:chExt cx="3266014" cy="666027"/>
          </a:xfrm>
        </p:grpSpPr>
        <p:sp>
          <p:nvSpPr>
            <p:cNvPr name="Freeform 15" id="15"/>
            <p:cNvSpPr/>
            <p:nvPr/>
          </p:nvSpPr>
          <p:spPr>
            <a:xfrm flipH="false" flipV="false" rot="0">
              <a:off x="0" y="0"/>
              <a:ext cx="3266014" cy="666027"/>
            </a:xfrm>
            <a:custGeom>
              <a:avLst/>
              <a:gdLst/>
              <a:ahLst/>
              <a:cxnLst/>
              <a:rect r="r" b="b" t="t" l="l"/>
              <a:pathLst>
                <a:path h="666027" w="3266014">
                  <a:moveTo>
                    <a:pt x="0" y="0"/>
                  </a:moveTo>
                  <a:lnTo>
                    <a:pt x="3266014" y="0"/>
                  </a:lnTo>
                  <a:lnTo>
                    <a:pt x="3266014" y="666027"/>
                  </a:lnTo>
                  <a:lnTo>
                    <a:pt x="0" y="666027"/>
                  </a:lnTo>
                  <a:close/>
                </a:path>
              </a:pathLst>
            </a:custGeom>
            <a:solidFill>
              <a:srgbClr val="000000">
                <a:alpha val="0"/>
              </a:srgbClr>
            </a:solidFill>
            <a:ln w="38100" cap="sq">
              <a:solidFill>
                <a:srgbClr val="FFFFFF"/>
              </a:solidFill>
              <a:prstDash val="solid"/>
              <a:miter/>
            </a:ln>
          </p:spPr>
        </p:sp>
        <p:sp>
          <p:nvSpPr>
            <p:cNvPr name="TextBox 16" id="16"/>
            <p:cNvSpPr txBox="true"/>
            <p:nvPr/>
          </p:nvSpPr>
          <p:spPr>
            <a:xfrm>
              <a:off x="0" y="-38100"/>
              <a:ext cx="3266014" cy="704127"/>
            </a:xfrm>
            <a:prstGeom prst="rect">
              <a:avLst/>
            </a:prstGeom>
          </p:spPr>
          <p:txBody>
            <a:bodyPr anchor="ctr" rtlCol="false" tIns="60411" lIns="60411" bIns="60411" rIns="60411"/>
            <a:lstStyle/>
            <a:p>
              <a:pPr algn="ctr">
                <a:lnSpc>
                  <a:spcPts val="3359"/>
                </a:lnSpc>
              </a:pPr>
            </a:p>
          </p:txBody>
        </p:sp>
      </p:grpSp>
      <p:sp>
        <p:nvSpPr>
          <p:cNvPr name="TextBox 17" id="17"/>
          <p:cNvSpPr txBox="true"/>
          <p:nvPr/>
        </p:nvSpPr>
        <p:spPr>
          <a:xfrm rot="0">
            <a:off x="2164601" y="3131591"/>
            <a:ext cx="13958798" cy="2369820"/>
          </a:xfrm>
          <a:prstGeom prst="rect">
            <a:avLst/>
          </a:prstGeom>
        </p:spPr>
        <p:txBody>
          <a:bodyPr anchor="t" rtlCol="false" tIns="0" lIns="0" bIns="0" rIns="0">
            <a:spAutoFit/>
          </a:bodyPr>
          <a:lstStyle/>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In negative articles, we can observe that it tends to talk more about rumors or warnings about AI from famous people like Stephen Hawking, while in positive articles, it tends to get technical and has more up-to-date talks on AI.</a:t>
            </a:r>
          </a:p>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We can filter out some of the words in these clouds which are general and doesn’t add value to analysis, such as “artificial intelligence.”</a:t>
            </a:r>
          </a:p>
        </p:txBody>
      </p:sp>
      <p:sp>
        <p:nvSpPr>
          <p:cNvPr name="TextBox 18" id="18"/>
          <p:cNvSpPr txBox="true"/>
          <p:nvPr/>
        </p:nvSpPr>
        <p:spPr>
          <a:xfrm rot="0">
            <a:off x="1199643" y="6764781"/>
            <a:ext cx="15888714" cy="315341"/>
          </a:xfrm>
          <a:prstGeom prst="rect">
            <a:avLst/>
          </a:prstGeom>
        </p:spPr>
        <p:txBody>
          <a:bodyPr anchor="t" rtlCol="false" tIns="0" lIns="0" bIns="0" rIns="0">
            <a:spAutoFit/>
          </a:bodyPr>
          <a:lstStyle/>
          <a:p>
            <a:pPr algn="ctr">
              <a:lnSpc>
                <a:spcPts val="2331"/>
              </a:lnSpc>
            </a:pPr>
            <a:r>
              <a:rPr lang="en-US" sz="2199" spc="219">
                <a:solidFill>
                  <a:srgbClr val="FFFFFF"/>
                </a:solidFill>
                <a:latin typeface="League Spartan"/>
                <a:ea typeface="League Spartan"/>
                <a:cs typeface="League Spartan"/>
                <a:sym typeface="League Spartan"/>
              </a:rPr>
              <a:t>SOME WORDS UNIQUE TO EACH MOOD THAT YOU MIGHT NOT HAVE SEEN</a:t>
            </a:r>
          </a:p>
        </p:txBody>
      </p:sp>
      <p:grpSp>
        <p:nvGrpSpPr>
          <p:cNvPr name="Group 19" id="19"/>
          <p:cNvGrpSpPr/>
          <p:nvPr/>
        </p:nvGrpSpPr>
        <p:grpSpPr>
          <a:xfrm rot="0">
            <a:off x="1199643" y="7349853"/>
            <a:ext cx="7753358" cy="1908447"/>
            <a:chOff x="0" y="0"/>
            <a:chExt cx="3259593" cy="802331"/>
          </a:xfrm>
        </p:grpSpPr>
        <p:sp>
          <p:nvSpPr>
            <p:cNvPr name="Freeform 20" id="20"/>
            <p:cNvSpPr/>
            <p:nvPr/>
          </p:nvSpPr>
          <p:spPr>
            <a:xfrm flipH="false" flipV="false" rot="0">
              <a:off x="0" y="0"/>
              <a:ext cx="3259593" cy="802331"/>
            </a:xfrm>
            <a:custGeom>
              <a:avLst/>
              <a:gdLst/>
              <a:ahLst/>
              <a:cxnLst/>
              <a:rect r="r" b="b" t="t" l="l"/>
              <a:pathLst>
                <a:path h="802331" w="3259593">
                  <a:moveTo>
                    <a:pt x="50925" y="0"/>
                  </a:moveTo>
                  <a:lnTo>
                    <a:pt x="3208668" y="0"/>
                  </a:lnTo>
                  <a:cubicBezTo>
                    <a:pt x="3236794" y="0"/>
                    <a:pt x="3259593" y="22800"/>
                    <a:pt x="3259593" y="50925"/>
                  </a:cubicBezTo>
                  <a:lnTo>
                    <a:pt x="3259593" y="751406"/>
                  </a:lnTo>
                  <a:cubicBezTo>
                    <a:pt x="3259593" y="764912"/>
                    <a:pt x="3254228" y="777865"/>
                    <a:pt x="3244678" y="787416"/>
                  </a:cubicBezTo>
                  <a:cubicBezTo>
                    <a:pt x="3235128" y="796966"/>
                    <a:pt x="3222175" y="802331"/>
                    <a:pt x="3208668" y="802331"/>
                  </a:cubicBezTo>
                  <a:lnTo>
                    <a:pt x="50925" y="802331"/>
                  </a:lnTo>
                  <a:cubicBezTo>
                    <a:pt x="22800" y="802331"/>
                    <a:pt x="0" y="779531"/>
                    <a:pt x="0" y="751406"/>
                  </a:cubicBezTo>
                  <a:lnTo>
                    <a:pt x="0" y="50925"/>
                  </a:lnTo>
                  <a:cubicBezTo>
                    <a:pt x="0" y="37419"/>
                    <a:pt x="5365" y="24466"/>
                    <a:pt x="14916" y="14916"/>
                  </a:cubicBezTo>
                  <a:cubicBezTo>
                    <a:pt x="24466" y="5365"/>
                    <a:pt x="37419" y="0"/>
                    <a:pt x="50925" y="0"/>
                  </a:cubicBezTo>
                  <a:close/>
                </a:path>
              </a:pathLst>
            </a:custGeom>
            <a:solidFill>
              <a:srgbClr val="FFFFFF"/>
            </a:solidFill>
            <a:ln w="38100" cap="rnd">
              <a:solidFill>
                <a:srgbClr val="6299E4"/>
              </a:solidFill>
              <a:prstDash val="solid"/>
              <a:round/>
            </a:ln>
          </p:spPr>
        </p:sp>
        <p:sp>
          <p:nvSpPr>
            <p:cNvPr name="TextBox 21" id="21"/>
            <p:cNvSpPr txBox="true"/>
            <p:nvPr/>
          </p:nvSpPr>
          <p:spPr>
            <a:xfrm>
              <a:off x="0" y="-47625"/>
              <a:ext cx="3259593" cy="849956"/>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566848" y="8008937"/>
            <a:ext cx="6814989" cy="807627"/>
          </a:xfrm>
          <a:prstGeom prst="rect">
            <a:avLst/>
          </a:prstGeom>
        </p:spPr>
        <p:txBody>
          <a:bodyPr anchor="t" rtlCol="false" tIns="0" lIns="0" bIns="0" rIns="0">
            <a:spAutoFit/>
          </a:bodyPr>
          <a:lstStyle/>
          <a:p>
            <a:pPr algn="l">
              <a:lnSpc>
                <a:spcPts val="3260"/>
              </a:lnSpc>
            </a:pPr>
            <a:r>
              <a:rPr lang="en-US" sz="2328" b="true">
                <a:solidFill>
                  <a:srgbClr val="000000"/>
                </a:solidFill>
                <a:latin typeface="Canva Sans Bold"/>
                <a:ea typeface="Canva Sans Bold"/>
                <a:cs typeface="Canva Sans Bold"/>
                <a:sym typeface="Canva Sans Bold"/>
              </a:rPr>
              <a:t>Stephen Hawking, fear, threat, job, biggest existential, hawking told, military robotics, ban</a:t>
            </a:r>
          </a:p>
        </p:txBody>
      </p:sp>
      <p:sp>
        <p:nvSpPr>
          <p:cNvPr name="TextBox 23" id="23"/>
          <p:cNvSpPr txBox="true"/>
          <p:nvPr/>
        </p:nvSpPr>
        <p:spPr>
          <a:xfrm rot="0">
            <a:off x="4176413" y="7460502"/>
            <a:ext cx="1799817" cy="398052"/>
          </a:xfrm>
          <a:prstGeom prst="rect">
            <a:avLst/>
          </a:prstGeom>
        </p:spPr>
        <p:txBody>
          <a:bodyPr anchor="t" rtlCol="false" tIns="0" lIns="0" bIns="0" rIns="0">
            <a:spAutoFit/>
          </a:bodyPr>
          <a:lstStyle/>
          <a:p>
            <a:pPr algn="ctr">
              <a:lnSpc>
                <a:spcPts val="3260"/>
              </a:lnSpc>
            </a:pPr>
            <a:r>
              <a:rPr lang="en-US" b="true" sz="2328">
                <a:solidFill>
                  <a:srgbClr val="000000"/>
                </a:solidFill>
                <a:latin typeface="Canva Sans Bold"/>
                <a:ea typeface="Canva Sans Bold"/>
                <a:cs typeface="Canva Sans Bold"/>
                <a:sym typeface="Canva Sans Bold"/>
              </a:rPr>
              <a:t>Mood 1</a:t>
            </a:r>
          </a:p>
        </p:txBody>
      </p:sp>
      <p:grpSp>
        <p:nvGrpSpPr>
          <p:cNvPr name="Group 24" id="24"/>
          <p:cNvGrpSpPr/>
          <p:nvPr/>
        </p:nvGrpSpPr>
        <p:grpSpPr>
          <a:xfrm rot="0">
            <a:off x="9334999" y="7349853"/>
            <a:ext cx="7753358" cy="1908447"/>
            <a:chOff x="0" y="0"/>
            <a:chExt cx="3259593" cy="802331"/>
          </a:xfrm>
        </p:grpSpPr>
        <p:sp>
          <p:nvSpPr>
            <p:cNvPr name="Freeform 25" id="25"/>
            <p:cNvSpPr/>
            <p:nvPr/>
          </p:nvSpPr>
          <p:spPr>
            <a:xfrm flipH="false" flipV="false" rot="0">
              <a:off x="0" y="0"/>
              <a:ext cx="3259593" cy="802331"/>
            </a:xfrm>
            <a:custGeom>
              <a:avLst/>
              <a:gdLst/>
              <a:ahLst/>
              <a:cxnLst/>
              <a:rect r="r" b="b" t="t" l="l"/>
              <a:pathLst>
                <a:path h="802331" w="3259593">
                  <a:moveTo>
                    <a:pt x="50925" y="0"/>
                  </a:moveTo>
                  <a:lnTo>
                    <a:pt x="3208668" y="0"/>
                  </a:lnTo>
                  <a:cubicBezTo>
                    <a:pt x="3236794" y="0"/>
                    <a:pt x="3259593" y="22800"/>
                    <a:pt x="3259593" y="50925"/>
                  </a:cubicBezTo>
                  <a:lnTo>
                    <a:pt x="3259593" y="751406"/>
                  </a:lnTo>
                  <a:cubicBezTo>
                    <a:pt x="3259593" y="764912"/>
                    <a:pt x="3254228" y="777865"/>
                    <a:pt x="3244678" y="787416"/>
                  </a:cubicBezTo>
                  <a:cubicBezTo>
                    <a:pt x="3235128" y="796966"/>
                    <a:pt x="3222175" y="802331"/>
                    <a:pt x="3208668" y="802331"/>
                  </a:cubicBezTo>
                  <a:lnTo>
                    <a:pt x="50925" y="802331"/>
                  </a:lnTo>
                  <a:cubicBezTo>
                    <a:pt x="22800" y="802331"/>
                    <a:pt x="0" y="779531"/>
                    <a:pt x="0" y="751406"/>
                  </a:cubicBezTo>
                  <a:lnTo>
                    <a:pt x="0" y="50925"/>
                  </a:lnTo>
                  <a:cubicBezTo>
                    <a:pt x="0" y="37419"/>
                    <a:pt x="5365" y="24466"/>
                    <a:pt x="14916" y="14916"/>
                  </a:cubicBezTo>
                  <a:cubicBezTo>
                    <a:pt x="24466" y="5365"/>
                    <a:pt x="37419" y="0"/>
                    <a:pt x="50925" y="0"/>
                  </a:cubicBezTo>
                  <a:close/>
                </a:path>
              </a:pathLst>
            </a:custGeom>
            <a:solidFill>
              <a:srgbClr val="FFFFFF"/>
            </a:solidFill>
            <a:ln w="38100" cap="rnd">
              <a:solidFill>
                <a:srgbClr val="6299E4"/>
              </a:solidFill>
              <a:prstDash val="solid"/>
              <a:round/>
            </a:ln>
          </p:spPr>
        </p:sp>
        <p:sp>
          <p:nvSpPr>
            <p:cNvPr name="TextBox 26" id="26"/>
            <p:cNvSpPr txBox="true"/>
            <p:nvPr/>
          </p:nvSpPr>
          <p:spPr>
            <a:xfrm>
              <a:off x="0" y="-47625"/>
              <a:ext cx="3259593" cy="849956"/>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9874369" y="8008937"/>
            <a:ext cx="6814989" cy="807627"/>
          </a:xfrm>
          <a:prstGeom prst="rect">
            <a:avLst/>
          </a:prstGeom>
        </p:spPr>
        <p:txBody>
          <a:bodyPr anchor="t" rtlCol="false" tIns="0" lIns="0" bIns="0" rIns="0">
            <a:spAutoFit/>
          </a:bodyPr>
          <a:lstStyle/>
          <a:p>
            <a:pPr algn="l">
              <a:lnSpc>
                <a:spcPts val="3260"/>
              </a:lnSpc>
            </a:pPr>
            <a:r>
              <a:rPr lang="en-US" sz="2328" b="true">
                <a:solidFill>
                  <a:srgbClr val="000000"/>
                </a:solidFill>
                <a:latin typeface="Canva Sans Bold"/>
                <a:ea typeface="Canva Sans Bold"/>
                <a:cs typeface="Canva Sans Bold"/>
                <a:sym typeface="Canva Sans Bold"/>
              </a:rPr>
              <a:t>project, new, designed, google, technologies, used, tool, hospital, idea, IBM, help</a:t>
            </a:r>
          </a:p>
        </p:txBody>
      </p:sp>
      <p:sp>
        <p:nvSpPr>
          <p:cNvPr name="TextBox 28" id="28"/>
          <p:cNvSpPr txBox="true"/>
          <p:nvPr/>
        </p:nvSpPr>
        <p:spPr>
          <a:xfrm rot="0">
            <a:off x="12311769" y="7460502"/>
            <a:ext cx="1799817" cy="398052"/>
          </a:xfrm>
          <a:prstGeom prst="rect">
            <a:avLst/>
          </a:prstGeom>
        </p:spPr>
        <p:txBody>
          <a:bodyPr anchor="t" rtlCol="false" tIns="0" lIns="0" bIns="0" rIns="0">
            <a:spAutoFit/>
          </a:bodyPr>
          <a:lstStyle/>
          <a:p>
            <a:pPr algn="ctr">
              <a:lnSpc>
                <a:spcPts val="3260"/>
              </a:lnSpc>
            </a:pPr>
            <a:r>
              <a:rPr lang="en-US" b="true" sz="2328">
                <a:solidFill>
                  <a:srgbClr val="000000"/>
                </a:solidFill>
                <a:latin typeface="Canva Sans Bold"/>
                <a:ea typeface="Canva Sans Bold"/>
                <a:cs typeface="Canva Sans Bold"/>
                <a:sym typeface="Canva Sans Bold"/>
              </a:rPr>
              <a:t>Mood 5</a:t>
            </a:r>
          </a:p>
        </p:txBody>
      </p:sp>
    </p:spTree>
  </p:cSld>
  <p:clrMapOvr>
    <a:masterClrMapping/>
  </p:clrMapOvr>
  <p:transition spd="fast">
    <p:cover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alphaModFix amt="60000"/>
            </a:blip>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alphaModFix amt="60000"/>
            </a:blip>
            <a:stretch>
              <a:fillRect l="0" t="0" r="0" b="0"/>
            </a:stretch>
          </a:blipFill>
        </p:spPr>
      </p:sp>
      <p:sp>
        <p:nvSpPr>
          <p:cNvPr name="TextBox 5" id="5"/>
          <p:cNvSpPr txBox="true"/>
          <p:nvPr/>
        </p:nvSpPr>
        <p:spPr>
          <a:xfrm rot="0">
            <a:off x="10199826" y="1167235"/>
            <a:ext cx="3359816"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IMPACTS</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381838" y="505236"/>
            <a:ext cx="1524325" cy="1524325"/>
          </a:xfrm>
          <a:custGeom>
            <a:avLst/>
            <a:gdLst/>
            <a:ahLst/>
            <a:cxnLst/>
            <a:rect r="r" b="b" t="t" l="l"/>
            <a:pathLst>
              <a:path h="1524325" w="1524325">
                <a:moveTo>
                  <a:pt x="0" y="0"/>
                </a:moveTo>
                <a:lnTo>
                  <a:pt x="1524324" y="0"/>
                </a:lnTo>
                <a:lnTo>
                  <a:pt x="1524324" y="1524325"/>
                </a:lnTo>
                <a:lnTo>
                  <a:pt x="0" y="1524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032320" y="1167235"/>
            <a:ext cx="3054243"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RESULTS</a:t>
            </a:r>
          </a:p>
        </p:txBody>
      </p:sp>
      <p:grpSp>
        <p:nvGrpSpPr>
          <p:cNvPr name="Group 10" id="10"/>
          <p:cNvGrpSpPr/>
          <p:nvPr/>
        </p:nvGrpSpPr>
        <p:grpSpPr>
          <a:xfrm rot="0">
            <a:off x="1770591" y="3738464"/>
            <a:ext cx="14746819" cy="3941904"/>
            <a:chOff x="0" y="0"/>
            <a:chExt cx="3266014" cy="873023"/>
          </a:xfrm>
        </p:grpSpPr>
        <p:sp>
          <p:nvSpPr>
            <p:cNvPr name="Freeform 11" id="11"/>
            <p:cNvSpPr/>
            <p:nvPr/>
          </p:nvSpPr>
          <p:spPr>
            <a:xfrm flipH="false" flipV="false" rot="0">
              <a:off x="0" y="0"/>
              <a:ext cx="3266014" cy="873023"/>
            </a:xfrm>
            <a:custGeom>
              <a:avLst/>
              <a:gdLst/>
              <a:ahLst/>
              <a:cxnLst/>
              <a:rect r="r" b="b" t="t" l="l"/>
              <a:pathLst>
                <a:path h="873023" w="3266014">
                  <a:moveTo>
                    <a:pt x="0" y="0"/>
                  </a:moveTo>
                  <a:lnTo>
                    <a:pt x="3266014" y="0"/>
                  </a:lnTo>
                  <a:lnTo>
                    <a:pt x="3266014" y="873023"/>
                  </a:lnTo>
                  <a:lnTo>
                    <a:pt x="0" y="873023"/>
                  </a:lnTo>
                  <a:close/>
                </a:path>
              </a:pathLst>
            </a:custGeom>
            <a:solidFill>
              <a:srgbClr val="FFFFFF">
                <a:alpha val="21961"/>
              </a:srgbClr>
            </a:solidFill>
            <a:ln w="38100" cap="sq">
              <a:solidFill>
                <a:srgbClr val="FFFFFF">
                  <a:alpha val="21961"/>
                </a:srgbClr>
              </a:solidFill>
              <a:prstDash val="solid"/>
              <a:miter/>
            </a:ln>
          </p:spPr>
        </p:sp>
        <p:sp>
          <p:nvSpPr>
            <p:cNvPr name="TextBox 12" id="12"/>
            <p:cNvSpPr txBox="true"/>
            <p:nvPr/>
          </p:nvSpPr>
          <p:spPr>
            <a:xfrm>
              <a:off x="0" y="-38100"/>
              <a:ext cx="3266014" cy="911123"/>
            </a:xfrm>
            <a:prstGeom prst="rect">
              <a:avLst/>
            </a:prstGeom>
          </p:spPr>
          <p:txBody>
            <a:bodyPr anchor="ctr" rtlCol="false" tIns="60411" lIns="60411" bIns="60411" rIns="60411"/>
            <a:lstStyle/>
            <a:p>
              <a:pPr algn="ctr">
                <a:lnSpc>
                  <a:spcPts val="3359"/>
                </a:lnSpc>
              </a:pPr>
            </a:p>
          </p:txBody>
        </p:sp>
      </p:grpSp>
      <p:grpSp>
        <p:nvGrpSpPr>
          <p:cNvPr name="Group 13" id="13"/>
          <p:cNvGrpSpPr/>
          <p:nvPr/>
        </p:nvGrpSpPr>
        <p:grpSpPr>
          <a:xfrm rot="0">
            <a:off x="1770591" y="3738464"/>
            <a:ext cx="14746819" cy="3941904"/>
            <a:chOff x="0" y="0"/>
            <a:chExt cx="3266014" cy="873023"/>
          </a:xfrm>
        </p:grpSpPr>
        <p:sp>
          <p:nvSpPr>
            <p:cNvPr name="Freeform 14" id="14"/>
            <p:cNvSpPr/>
            <p:nvPr/>
          </p:nvSpPr>
          <p:spPr>
            <a:xfrm flipH="false" flipV="false" rot="0">
              <a:off x="0" y="0"/>
              <a:ext cx="3266014" cy="873023"/>
            </a:xfrm>
            <a:custGeom>
              <a:avLst/>
              <a:gdLst/>
              <a:ahLst/>
              <a:cxnLst/>
              <a:rect r="r" b="b" t="t" l="l"/>
              <a:pathLst>
                <a:path h="873023" w="3266014">
                  <a:moveTo>
                    <a:pt x="0" y="0"/>
                  </a:moveTo>
                  <a:lnTo>
                    <a:pt x="3266014" y="0"/>
                  </a:lnTo>
                  <a:lnTo>
                    <a:pt x="3266014" y="873023"/>
                  </a:lnTo>
                  <a:lnTo>
                    <a:pt x="0" y="873023"/>
                  </a:ln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0" y="-38100"/>
              <a:ext cx="3266014" cy="911123"/>
            </a:xfrm>
            <a:prstGeom prst="rect">
              <a:avLst/>
            </a:prstGeom>
          </p:spPr>
          <p:txBody>
            <a:bodyPr anchor="ctr" rtlCol="false" tIns="60411" lIns="60411" bIns="60411" rIns="60411"/>
            <a:lstStyle/>
            <a:p>
              <a:pPr algn="ctr">
                <a:lnSpc>
                  <a:spcPts val="3359"/>
                </a:lnSpc>
              </a:pPr>
            </a:p>
          </p:txBody>
        </p:sp>
      </p:grpSp>
      <p:sp>
        <p:nvSpPr>
          <p:cNvPr name="TextBox 16" id="16"/>
          <p:cNvSpPr txBox="true"/>
          <p:nvPr/>
        </p:nvSpPr>
        <p:spPr>
          <a:xfrm rot="0">
            <a:off x="2164601" y="4040103"/>
            <a:ext cx="13958798" cy="3322320"/>
          </a:xfrm>
          <a:prstGeom prst="rect">
            <a:avLst/>
          </a:prstGeom>
        </p:spPr>
        <p:txBody>
          <a:bodyPr anchor="t" rtlCol="false" tIns="0" lIns="0" bIns="0" rIns="0">
            <a:spAutoFit/>
          </a:bodyPr>
          <a:lstStyle/>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Despite the growing advancements in AI, some of these advancements have led to public concerns about ethical issues such as the misuse of technology and the replacement of jobs.</a:t>
            </a:r>
            <a:r>
              <a:rPr lang="en-US" b="true" sz="2699">
                <a:solidFill>
                  <a:srgbClr val="FFFFFF"/>
                </a:solidFill>
                <a:latin typeface="Canva Sans Bold"/>
                <a:ea typeface="Canva Sans Bold"/>
                <a:cs typeface="Canva Sans Bold"/>
                <a:sym typeface="Canva Sans Bold"/>
              </a:rPr>
              <a:t> </a:t>
            </a:r>
          </a:p>
          <a:p>
            <a:pPr algn="l">
              <a:lnSpc>
                <a:spcPts val="3779"/>
              </a:lnSpc>
            </a:pPr>
          </a:p>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Since this dataset comes from The New York Times, a popular media platform, it can amplify both the benefits and potential dangers of AI and create mixed feelings among the public. </a:t>
            </a:r>
          </a:p>
        </p:txBody>
      </p:sp>
    </p:spTree>
  </p:cSld>
  <p:clrMapOvr>
    <a:masterClrMapping/>
  </p:clrMapOvr>
  <p:transition spd="med">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569E">
                <a:alpha val="100000"/>
              </a:srgbClr>
            </a:gs>
            <a:gs pos="100000">
              <a:srgbClr val="014074">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F7F7F0"/>
                </a:solidFill>
                <a:latin typeface="Open Sans Extra Bold"/>
                <a:ea typeface="Open Sans Extra Bold"/>
                <a:cs typeface="Open Sans Extra Bold"/>
                <a:sym typeface="Open Sans Extra Bold"/>
              </a:rPr>
              <a:t>Questions For Thoughts</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609132" y="2128374"/>
            <a:ext cx="9006427" cy="1428737"/>
          </a:xfrm>
          <a:prstGeom prst="rect">
            <a:avLst/>
          </a:prstGeom>
        </p:spPr>
        <p:txBody>
          <a:bodyPr anchor="t" rtlCol="false" tIns="0" lIns="0" bIns="0" rIns="0">
            <a:spAutoFit/>
          </a:bodyPr>
          <a:lstStyle/>
          <a:p>
            <a:pPr algn="l" marL="0" indent="0" lvl="0">
              <a:lnSpc>
                <a:spcPts val="2843"/>
              </a:lnSpc>
              <a:spcBef>
                <a:spcPct val="0"/>
              </a:spcBef>
            </a:pPr>
            <a:r>
              <a:rPr lang="en-US" sz="2030" spc="-40">
                <a:solidFill>
                  <a:srgbClr val="F7F7F0"/>
                </a:solidFill>
                <a:latin typeface="Poppins"/>
                <a:ea typeface="Poppins"/>
                <a:cs typeface="Poppins"/>
                <a:sym typeface="Poppins"/>
              </a:rPr>
              <a:t>It is important to look at who is doing the research in the field of AI perception and look to analyze why this problem exists. It is also important to know who represent the competitors for research in the field. Please see findings below. </a:t>
            </a:r>
          </a:p>
        </p:txBody>
      </p:sp>
      <p:grpSp>
        <p:nvGrpSpPr>
          <p:cNvPr name="Group 10" id="10"/>
          <p:cNvGrpSpPr/>
          <p:nvPr/>
        </p:nvGrpSpPr>
        <p:grpSpPr>
          <a:xfrm rot="0">
            <a:off x="9966307" y="300249"/>
            <a:ext cx="8027935" cy="9598729"/>
            <a:chOff x="0" y="0"/>
            <a:chExt cx="8603361" cy="10286746"/>
          </a:xfrm>
        </p:grpSpPr>
        <p:sp>
          <p:nvSpPr>
            <p:cNvPr name="Freeform 11" id="1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t="0" r="-51461"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594175" y="8410948"/>
            <a:ext cx="11402164" cy="711357"/>
          </a:xfrm>
          <a:custGeom>
            <a:avLst/>
            <a:gdLst/>
            <a:ahLst/>
            <a:cxnLst/>
            <a:rect r="r" b="b" t="t" l="l"/>
            <a:pathLst>
              <a:path h="711357" w="11402164">
                <a:moveTo>
                  <a:pt x="0" y="0"/>
                </a:moveTo>
                <a:lnTo>
                  <a:pt x="11402164" y="0"/>
                </a:lnTo>
                <a:lnTo>
                  <a:pt x="11402164" y="711358"/>
                </a:lnTo>
                <a:lnTo>
                  <a:pt x="0" y="711358"/>
                </a:lnTo>
                <a:lnTo>
                  <a:pt x="0" y="0"/>
                </a:lnTo>
                <a:close/>
              </a:path>
            </a:pathLst>
          </a:custGeom>
          <a:blipFill>
            <a:blip r:embed="rId3"/>
            <a:stretch>
              <a:fillRect l="0" t="-216567" r="0" b="0"/>
            </a:stretch>
          </a:blipFill>
        </p:spPr>
      </p:sp>
      <p:grpSp>
        <p:nvGrpSpPr>
          <p:cNvPr name="Group 16" id="16"/>
          <p:cNvGrpSpPr/>
          <p:nvPr/>
        </p:nvGrpSpPr>
        <p:grpSpPr>
          <a:xfrm rot="0">
            <a:off x="1609132" y="5143500"/>
            <a:ext cx="11387207" cy="3298724"/>
            <a:chOff x="0" y="0"/>
            <a:chExt cx="2999100" cy="868800"/>
          </a:xfrm>
        </p:grpSpPr>
        <p:sp>
          <p:nvSpPr>
            <p:cNvPr name="Freeform 17" id="17"/>
            <p:cNvSpPr/>
            <p:nvPr/>
          </p:nvSpPr>
          <p:spPr>
            <a:xfrm flipH="false" flipV="false" rot="0">
              <a:off x="0" y="0"/>
              <a:ext cx="2999100" cy="868800"/>
            </a:xfrm>
            <a:custGeom>
              <a:avLst/>
              <a:gdLst/>
              <a:ahLst/>
              <a:cxnLst/>
              <a:rect r="r" b="b" t="t" l="l"/>
              <a:pathLst>
                <a:path h="868800" w="29991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2D8BBA"/>
            </a:solidFill>
          </p:spPr>
        </p:sp>
        <p:sp>
          <p:nvSpPr>
            <p:cNvPr name="TextBox 18" id="18"/>
            <p:cNvSpPr txBox="true"/>
            <p:nvPr/>
          </p:nvSpPr>
          <p:spPr>
            <a:xfrm>
              <a:off x="0" y="-38100"/>
              <a:ext cx="2999100" cy="906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968384" y="4814991"/>
            <a:ext cx="3186102" cy="685553"/>
            <a:chOff x="0" y="0"/>
            <a:chExt cx="1164593" cy="250585"/>
          </a:xfrm>
        </p:grpSpPr>
        <p:sp>
          <p:nvSpPr>
            <p:cNvPr name="Freeform 20" id="20"/>
            <p:cNvSpPr/>
            <p:nvPr/>
          </p:nvSpPr>
          <p:spPr>
            <a:xfrm flipH="false" flipV="false" rot="0">
              <a:off x="0" y="0"/>
              <a:ext cx="1164593" cy="250585"/>
            </a:xfrm>
            <a:custGeom>
              <a:avLst/>
              <a:gdLst/>
              <a:ahLst/>
              <a:cxnLst/>
              <a:rect r="r" b="b" t="t" l="l"/>
              <a:pathLst>
                <a:path h="250585" w="1164593">
                  <a:moveTo>
                    <a:pt x="111776" y="0"/>
                  </a:moveTo>
                  <a:lnTo>
                    <a:pt x="1052817" y="0"/>
                  </a:lnTo>
                  <a:cubicBezTo>
                    <a:pt x="1114549" y="0"/>
                    <a:pt x="1164593" y="50044"/>
                    <a:pt x="1164593" y="111776"/>
                  </a:cubicBezTo>
                  <a:lnTo>
                    <a:pt x="1164593" y="138810"/>
                  </a:lnTo>
                  <a:cubicBezTo>
                    <a:pt x="1164593" y="200542"/>
                    <a:pt x="1114549" y="250585"/>
                    <a:pt x="1052817" y="250585"/>
                  </a:cubicBezTo>
                  <a:lnTo>
                    <a:pt x="111776" y="250585"/>
                  </a:lnTo>
                  <a:cubicBezTo>
                    <a:pt x="50044" y="250585"/>
                    <a:pt x="0" y="200542"/>
                    <a:pt x="0" y="138810"/>
                  </a:cubicBezTo>
                  <a:lnTo>
                    <a:pt x="0" y="111776"/>
                  </a:lnTo>
                  <a:cubicBezTo>
                    <a:pt x="0" y="50044"/>
                    <a:pt x="50044" y="0"/>
                    <a:pt x="111776" y="0"/>
                  </a:cubicBezTo>
                  <a:close/>
                </a:path>
              </a:pathLst>
            </a:custGeom>
            <a:solidFill>
              <a:srgbClr val="57BBBD"/>
            </a:solidFill>
            <a:ln cap="rnd">
              <a:noFill/>
              <a:prstDash val="solid"/>
              <a:round/>
            </a:ln>
          </p:spPr>
        </p:sp>
        <p:sp>
          <p:nvSpPr>
            <p:cNvPr name="TextBox 21" id="21"/>
            <p:cNvSpPr txBox="true"/>
            <p:nvPr/>
          </p:nvSpPr>
          <p:spPr>
            <a:xfrm>
              <a:off x="0" y="-66675"/>
              <a:ext cx="1164593"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Market Research</a:t>
              </a:r>
            </a:p>
          </p:txBody>
        </p:sp>
      </p:grpSp>
      <p:grpSp>
        <p:nvGrpSpPr>
          <p:cNvPr name="Group 22" id="22"/>
          <p:cNvGrpSpPr/>
          <p:nvPr/>
        </p:nvGrpSpPr>
        <p:grpSpPr>
          <a:xfrm rot="0">
            <a:off x="6112345" y="4814991"/>
            <a:ext cx="2772169" cy="685553"/>
            <a:chOff x="0" y="0"/>
            <a:chExt cx="1013291" cy="250585"/>
          </a:xfrm>
        </p:grpSpPr>
        <p:sp>
          <p:nvSpPr>
            <p:cNvPr name="Freeform 23" id="23"/>
            <p:cNvSpPr/>
            <p:nvPr/>
          </p:nvSpPr>
          <p:spPr>
            <a:xfrm flipH="false" flipV="false" rot="0">
              <a:off x="0" y="0"/>
              <a:ext cx="1013291" cy="250585"/>
            </a:xfrm>
            <a:custGeom>
              <a:avLst/>
              <a:gdLst/>
              <a:ahLst/>
              <a:cxnLst/>
              <a:rect r="r" b="b" t="t" l="l"/>
              <a:pathLst>
                <a:path h="250585" w="1013291">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7BBBD"/>
            </a:solidFill>
            <a:ln cap="rnd">
              <a:noFill/>
              <a:prstDash val="solid"/>
              <a:round/>
            </a:ln>
          </p:spPr>
        </p:sp>
        <p:sp>
          <p:nvSpPr>
            <p:cNvPr name="TextBox 24" id="24"/>
            <p:cNvSpPr txBox="true"/>
            <p:nvPr/>
          </p:nvSpPr>
          <p:spPr>
            <a:xfrm>
              <a:off x="0" y="-66675"/>
              <a:ext cx="1013291"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Significance</a:t>
              </a:r>
            </a:p>
          </p:txBody>
        </p:sp>
      </p:grpSp>
      <p:grpSp>
        <p:nvGrpSpPr>
          <p:cNvPr name="Group 25" id="25"/>
          <p:cNvGrpSpPr/>
          <p:nvPr/>
        </p:nvGrpSpPr>
        <p:grpSpPr>
          <a:xfrm rot="0">
            <a:off x="9740592" y="4814991"/>
            <a:ext cx="2670160" cy="685553"/>
            <a:chOff x="0" y="0"/>
            <a:chExt cx="976004" cy="250585"/>
          </a:xfrm>
        </p:grpSpPr>
        <p:sp>
          <p:nvSpPr>
            <p:cNvPr name="Freeform 26" id="26"/>
            <p:cNvSpPr/>
            <p:nvPr/>
          </p:nvSpPr>
          <p:spPr>
            <a:xfrm flipH="false" flipV="false" rot="0">
              <a:off x="0" y="0"/>
              <a:ext cx="976004" cy="250585"/>
            </a:xfrm>
            <a:custGeom>
              <a:avLst/>
              <a:gdLst/>
              <a:ahLst/>
              <a:cxnLst/>
              <a:rect r="r" b="b" t="t" l="l"/>
              <a:pathLst>
                <a:path h="250585" w="976004">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7BBBD"/>
            </a:solidFill>
            <a:ln cap="rnd">
              <a:noFill/>
              <a:prstDash val="solid"/>
              <a:round/>
            </a:ln>
          </p:spPr>
        </p:sp>
        <p:sp>
          <p:nvSpPr>
            <p:cNvPr name="TextBox 27" id="27"/>
            <p:cNvSpPr txBox="true"/>
            <p:nvPr/>
          </p:nvSpPr>
          <p:spPr>
            <a:xfrm>
              <a:off x="0" y="-66675"/>
              <a:ext cx="976004" cy="317260"/>
            </a:xfrm>
            <a:prstGeom prst="rect">
              <a:avLst/>
            </a:prstGeom>
          </p:spPr>
          <p:txBody>
            <a:bodyPr anchor="ctr" rtlCol="false" tIns="0" lIns="0" bIns="0" rIns="0"/>
            <a:lstStyle/>
            <a:p>
              <a:pPr algn="ctr" marL="0" indent="0" lvl="0">
                <a:lnSpc>
                  <a:spcPts val="3480"/>
                </a:lnSpc>
                <a:spcBef>
                  <a:spcPct val="0"/>
                </a:spcBef>
              </a:pPr>
              <a:r>
                <a:rPr lang="en-US" b="true" sz="2486">
                  <a:solidFill>
                    <a:srgbClr val="FFFFFF"/>
                  </a:solidFill>
                  <a:latin typeface="Poppins Bold"/>
                  <a:ea typeface="Poppins Bold"/>
                  <a:cs typeface="Poppins Bold"/>
                  <a:sym typeface="Poppins Bold"/>
                </a:rPr>
                <a:t>Competition</a:t>
              </a:r>
            </a:p>
          </p:txBody>
        </p:sp>
      </p:grpSp>
      <p:sp>
        <p:nvSpPr>
          <p:cNvPr name="TextBox 28" id="28"/>
          <p:cNvSpPr txBox="true"/>
          <p:nvPr/>
        </p:nvSpPr>
        <p:spPr>
          <a:xfrm rot="0">
            <a:off x="1883974" y="5643420"/>
            <a:ext cx="3354922" cy="2367479"/>
          </a:xfrm>
          <a:prstGeom prst="rect">
            <a:avLst/>
          </a:prstGeom>
        </p:spPr>
        <p:txBody>
          <a:bodyPr anchor="t" rtlCol="false" tIns="0" lIns="0" bIns="0" rIns="0">
            <a:spAutoFit/>
          </a:bodyPr>
          <a:lstStyle/>
          <a:p>
            <a:pPr algn="ctr" marL="0" indent="0" lvl="0">
              <a:lnSpc>
                <a:spcPts val="2334"/>
              </a:lnSpc>
              <a:spcBef>
                <a:spcPct val="0"/>
              </a:spcBef>
            </a:pPr>
            <a:r>
              <a:rPr lang="en-US" sz="1667" spc="-33">
                <a:solidFill>
                  <a:srgbClr val="FDFDFD"/>
                </a:solidFill>
                <a:latin typeface="Poppins"/>
                <a:ea typeface="Poppins"/>
                <a:cs typeface="Poppins"/>
                <a:sym typeface="Poppins"/>
              </a:rPr>
              <a:t>Researchers studying the "Perceptions of AI" are primarily found in the fields of human-computer interaction, social psychology, and artificial intelligence,with prominent figures like Sayash Kapoor from Princeton University</a:t>
            </a:r>
          </a:p>
        </p:txBody>
      </p:sp>
      <p:sp>
        <p:nvSpPr>
          <p:cNvPr name="TextBox 29" id="29"/>
          <p:cNvSpPr txBox="true"/>
          <p:nvPr/>
        </p:nvSpPr>
        <p:spPr>
          <a:xfrm rot="0">
            <a:off x="5570384" y="5643420"/>
            <a:ext cx="3967082" cy="2367479"/>
          </a:xfrm>
          <a:prstGeom prst="rect">
            <a:avLst/>
          </a:prstGeom>
        </p:spPr>
        <p:txBody>
          <a:bodyPr anchor="t" rtlCol="false" tIns="0" lIns="0" bIns="0" rIns="0">
            <a:spAutoFit/>
          </a:bodyPr>
          <a:lstStyle/>
          <a:p>
            <a:pPr algn="ctr" marL="0" indent="0" lvl="0">
              <a:lnSpc>
                <a:spcPts val="2334"/>
              </a:lnSpc>
              <a:spcBef>
                <a:spcPct val="0"/>
              </a:spcBef>
            </a:pPr>
            <a:r>
              <a:rPr lang="en-US" sz="1667" spc="-33">
                <a:solidFill>
                  <a:srgbClr val="FDFDFD"/>
                </a:solidFill>
                <a:latin typeface="Poppins"/>
                <a:ea typeface="Poppins"/>
                <a:cs typeface="Poppins"/>
                <a:sym typeface="Poppins"/>
              </a:rPr>
              <a:t>it directly influences how the technology is developed, adopted, and regulated, impacting its societal impact by shaping policy decisions, research priorities, and industry practices, ensuring that AI aligns with public values and concerns, and fostering trust in its applications</a:t>
            </a:r>
          </a:p>
        </p:txBody>
      </p:sp>
      <p:sp>
        <p:nvSpPr>
          <p:cNvPr name="TextBox 30" id="30"/>
          <p:cNvSpPr txBox="true"/>
          <p:nvPr/>
        </p:nvSpPr>
        <p:spPr>
          <a:xfrm rot="0">
            <a:off x="9749254" y="5643420"/>
            <a:ext cx="2661498" cy="1481654"/>
          </a:xfrm>
          <a:prstGeom prst="rect">
            <a:avLst/>
          </a:prstGeom>
        </p:spPr>
        <p:txBody>
          <a:bodyPr anchor="t" rtlCol="false" tIns="0" lIns="0" bIns="0" rIns="0">
            <a:spAutoFit/>
          </a:bodyPr>
          <a:lstStyle/>
          <a:p>
            <a:pPr algn="ctr" marL="0" indent="0" lvl="0">
              <a:lnSpc>
                <a:spcPts val="2334"/>
              </a:lnSpc>
              <a:spcBef>
                <a:spcPct val="0"/>
              </a:spcBef>
            </a:pPr>
            <a:r>
              <a:rPr lang="en-US" sz="1667" spc="-33">
                <a:solidFill>
                  <a:srgbClr val="FDFDFD"/>
                </a:solidFill>
                <a:latin typeface="Poppins"/>
                <a:ea typeface="Poppins"/>
                <a:cs typeface="Poppins"/>
                <a:sym typeface="Poppins"/>
              </a:rPr>
              <a:t>Much of the research looking into the public’s perception of AI is centered around academia. </a:t>
            </a:r>
          </a:p>
        </p:txBody>
      </p:sp>
    </p:spTree>
  </p:cSld>
  <p:clrMapOvr>
    <a:masterClrMapping/>
  </p:clrMapOvr>
  <p:transition spd="med">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30765" y="2382180"/>
            <a:ext cx="15226471" cy="5522639"/>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870275" y="2803252"/>
            <a:ext cx="14547451" cy="2837598"/>
          </a:xfrm>
          <a:prstGeom prst="rect">
            <a:avLst/>
          </a:prstGeom>
        </p:spPr>
        <p:txBody>
          <a:bodyPr anchor="t" rtlCol="false" tIns="0" lIns="0" bIns="0" rIns="0">
            <a:spAutoFit/>
          </a:bodyPr>
          <a:lstStyle/>
          <a:p>
            <a:pPr algn="ctr" marL="0" indent="0" lvl="0">
              <a:lnSpc>
                <a:spcPts val="23232"/>
              </a:lnSpc>
              <a:spcBef>
                <a:spcPct val="0"/>
              </a:spcBef>
            </a:pPr>
            <a:r>
              <a:rPr lang="en-US" sz="16594">
                <a:solidFill>
                  <a:srgbClr val="FFFFFF"/>
                </a:solidFill>
                <a:latin typeface="Open Sans Extra Bold"/>
                <a:ea typeface="Open Sans Extra Bold"/>
                <a:cs typeface="Open Sans Extra Bold"/>
                <a:sym typeface="Open Sans Extra Bold"/>
              </a:rPr>
              <a:t>FUTURE?</a:t>
            </a:r>
          </a:p>
        </p:txBody>
      </p:sp>
      <p:sp>
        <p:nvSpPr>
          <p:cNvPr name="TextBox 9" id="9"/>
          <p:cNvSpPr txBox="true"/>
          <p:nvPr/>
        </p:nvSpPr>
        <p:spPr>
          <a:xfrm rot="0">
            <a:off x="2126835" y="5831626"/>
            <a:ext cx="14034331" cy="1394527"/>
          </a:xfrm>
          <a:prstGeom prst="rect">
            <a:avLst/>
          </a:prstGeom>
        </p:spPr>
        <p:txBody>
          <a:bodyPr anchor="t" rtlCol="false" tIns="0" lIns="0" bIns="0" rIns="0">
            <a:spAutoFit/>
          </a:bodyPr>
          <a:lstStyle/>
          <a:p>
            <a:pPr algn="ctr" marL="0" indent="0" lvl="0">
              <a:lnSpc>
                <a:spcPts val="3695"/>
              </a:lnSpc>
              <a:spcBef>
                <a:spcPct val="0"/>
              </a:spcBef>
            </a:pPr>
            <a:r>
              <a:rPr lang="en-US" sz="2639" spc="-52">
                <a:solidFill>
                  <a:srgbClr val="FFFFFF"/>
                </a:solidFill>
                <a:latin typeface="Poppins"/>
                <a:ea typeface="Poppins"/>
                <a:cs typeface="Poppins"/>
                <a:sym typeface="Poppins"/>
              </a:rPr>
              <a:t>Analyzing data on historical trends in public perception of AI can help address business concerns of ethical and societal impacts from AI, build sustainability and trust through AI applications, and align public sector opinions and AI marketing operations.</a:t>
            </a:r>
            <a:r>
              <a:rPr lang="en-US" sz="2639" spc="-52">
                <a:solidFill>
                  <a:srgbClr val="FFFFFF"/>
                </a:solidFill>
                <a:latin typeface="Poppins"/>
                <a:ea typeface="Poppins"/>
                <a:cs typeface="Poppins"/>
                <a:sym typeface="Poppins"/>
              </a:rPr>
              <a:t> </a:t>
            </a:r>
          </a:p>
        </p:txBody>
      </p:sp>
    </p:spTree>
  </p:cSld>
  <p:clrMapOvr>
    <a:masterClrMapping/>
  </p:clrMapOvr>
  <p:transition spd="med">
    <p:cover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4628749" y="3858064"/>
            <a:ext cx="9030502" cy="3396836"/>
          </a:xfrm>
          <a:prstGeom prst="rect">
            <a:avLst/>
          </a:prstGeom>
        </p:spPr>
        <p:txBody>
          <a:bodyPr anchor="t" rtlCol="false" tIns="0" lIns="0" bIns="0" rIns="0">
            <a:spAutoFit/>
          </a:bodyPr>
          <a:lstStyle/>
          <a:p>
            <a:pPr algn="ctr">
              <a:lnSpc>
                <a:spcPts val="13184"/>
              </a:lnSpc>
            </a:pPr>
            <a:r>
              <a:rPr lang="en-US" sz="12438" spc="1243">
                <a:solidFill>
                  <a:srgbClr val="FFFFFF"/>
                </a:solidFill>
                <a:latin typeface="League Spartan"/>
                <a:ea typeface="League Spartan"/>
                <a:cs typeface="League Spartan"/>
                <a:sym typeface="League Spartan"/>
              </a:rPr>
              <a:t>THANK YOU!</a:t>
            </a:r>
          </a:p>
        </p:txBody>
      </p:sp>
      <p:sp>
        <p:nvSpPr>
          <p:cNvPr name="Freeform 6" id="6"/>
          <p:cNvSpPr/>
          <p:nvPr/>
        </p:nvSpPr>
        <p:spPr>
          <a:xfrm flipH="false" flipV="false" rot="0">
            <a:off x="0"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270706"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med">
    <p:wipe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4A8D"/>
        </a:solidFill>
      </p:bgPr>
    </p:bg>
    <p:spTree>
      <p:nvGrpSpPr>
        <p:cNvPr id="1" name=""/>
        <p:cNvGrpSpPr/>
        <p:nvPr/>
      </p:nvGrpSpPr>
      <p:grpSpPr>
        <a:xfrm>
          <a:off x="0" y="0"/>
          <a:ext cx="0" cy="0"/>
          <a:chOff x="0" y="0"/>
          <a:chExt cx="0" cy="0"/>
        </a:xfrm>
      </p:grpSpPr>
      <p:sp>
        <p:nvSpPr>
          <p:cNvPr name="Freeform 2" id="2"/>
          <p:cNvSpPr/>
          <p:nvPr/>
        </p:nvSpPr>
        <p:spPr>
          <a:xfrm flipH="false" flipV="false" rot="0">
            <a:off x="-4762" y="22860"/>
            <a:ext cx="18288000" cy="10264140"/>
          </a:xfrm>
          <a:custGeom>
            <a:avLst/>
            <a:gdLst/>
            <a:ahLst/>
            <a:cxnLst/>
            <a:rect r="r" b="b" t="t" l="l"/>
            <a:pathLst>
              <a:path h="10264140" w="18288000">
                <a:moveTo>
                  <a:pt x="0" y="0"/>
                </a:moveTo>
                <a:lnTo>
                  <a:pt x="18287999" y="0"/>
                </a:lnTo>
                <a:lnTo>
                  <a:pt x="18287999" y="10264140"/>
                </a:lnTo>
                <a:lnTo>
                  <a:pt x="0" y="10264140"/>
                </a:lnTo>
                <a:lnTo>
                  <a:pt x="0" y="0"/>
                </a:lnTo>
                <a:close/>
              </a:path>
            </a:pathLst>
          </a:custGeom>
          <a:blipFill>
            <a:blip r:embed="rId2">
              <a:alphaModFix amt="14000"/>
            </a:blip>
            <a:stretch>
              <a:fillRect l="0" t="0" r="0" b="0"/>
            </a:stretch>
          </a:blipFill>
        </p:spPr>
      </p:sp>
      <p:sp>
        <p:nvSpPr>
          <p:cNvPr name="Freeform 3" id="3"/>
          <p:cNvSpPr/>
          <p:nvPr/>
        </p:nvSpPr>
        <p:spPr>
          <a:xfrm flipH="true" flipV="false" rot="0">
            <a:off x="14005580" y="1370063"/>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3">
              <a:alphaModFix amt="44999"/>
            </a:blip>
            <a:stretch>
              <a:fillRect l="0" t="0" r="0" b="0"/>
            </a:stretch>
          </a:blipFill>
        </p:spPr>
      </p:sp>
      <p:sp>
        <p:nvSpPr>
          <p:cNvPr name="Freeform 4" id="4"/>
          <p:cNvSpPr/>
          <p:nvPr/>
        </p:nvSpPr>
        <p:spPr>
          <a:xfrm flipH="false" flipV="false" rot="0">
            <a:off x="8273875" y="471286"/>
            <a:ext cx="11563441" cy="11563441"/>
          </a:xfrm>
          <a:custGeom>
            <a:avLst/>
            <a:gdLst/>
            <a:ahLst/>
            <a:cxnLst/>
            <a:rect r="r" b="b" t="t" l="l"/>
            <a:pathLst>
              <a:path h="11563441" w="11563441">
                <a:moveTo>
                  <a:pt x="0" y="0"/>
                </a:moveTo>
                <a:lnTo>
                  <a:pt x="11563441" y="0"/>
                </a:lnTo>
                <a:lnTo>
                  <a:pt x="11563441" y="11563441"/>
                </a:lnTo>
                <a:lnTo>
                  <a:pt x="0" y="11563441"/>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659424" y="-4411657"/>
            <a:ext cx="11563441" cy="11563441"/>
          </a:xfrm>
          <a:custGeom>
            <a:avLst/>
            <a:gdLst/>
            <a:ahLst/>
            <a:cxnLst/>
            <a:rect r="r" b="b" t="t" l="l"/>
            <a:pathLst>
              <a:path h="11563441" w="11563441">
                <a:moveTo>
                  <a:pt x="0" y="0"/>
                </a:moveTo>
                <a:lnTo>
                  <a:pt x="11563442" y="0"/>
                </a:lnTo>
                <a:lnTo>
                  <a:pt x="11563442" y="11563441"/>
                </a:lnTo>
                <a:lnTo>
                  <a:pt x="0" y="11563441"/>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028700" y="4518192"/>
            <a:ext cx="11684214" cy="3819407"/>
            <a:chOff x="0" y="0"/>
            <a:chExt cx="15578952" cy="5092542"/>
          </a:xfrm>
        </p:grpSpPr>
        <p:grpSp>
          <p:nvGrpSpPr>
            <p:cNvPr name="Group 7" id="7"/>
            <p:cNvGrpSpPr/>
            <p:nvPr/>
          </p:nvGrpSpPr>
          <p:grpSpPr>
            <a:xfrm rot="0">
              <a:off x="0" y="0"/>
              <a:ext cx="15578952" cy="5077439"/>
              <a:chOff x="0" y="0"/>
              <a:chExt cx="1905476" cy="621026"/>
            </a:xfrm>
          </p:grpSpPr>
          <p:sp>
            <p:nvSpPr>
              <p:cNvPr name="Freeform 8" id="8"/>
              <p:cNvSpPr/>
              <p:nvPr/>
            </p:nvSpPr>
            <p:spPr>
              <a:xfrm flipH="false" flipV="false" rot="0">
                <a:off x="0" y="0"/>
                <a:ext cx="1905476" cy="621026"/>
              </a:xfrm>
              <a:custGeom>
                <a:avLst/>
                <a:gdLst/>
                <a:ahLst/>
                <a:cxnLst/>
                <a:rect r="r" b="b" t="t" l="l"/>
                <a:pathLst>
                  <a:path h="621026" w="1905476">
                    <a:moveTo>
                      <a:pt x="0" y="0"/>
                    </a:moveTo>
                    <a:lnTo>
                      <a:pt x="1905476" y="0"/>
                    </a:lnTo>
                    <a:lnTo>
                      <a:pt x="1905476" y="621026"/>
                    </a:lnTo>
                    <a:lnTo>
                      <a:pt x="0" y="621026"/>
                    </a:lnTo>
                    <a:close/>
                  </a:path>
                </a:pathLst>
              </a:custGeom>
              <a:solidFill>
                <a:srgbClr val="FFFFFF">
                  <a:alpha val="9804"/>
                </a:srgbClr>
              </a:solidFill>
              <a:ln w="38100" cap="sq">
                <a:solidFill>
                  <a:srgbClr val="FFFFFF">
                    <a:alpha val="9804"/>
                  </a:srgbClr>
                </a:solidFill>
                <a:prstDash val="solid"/>
                <a:miter/>
              </a:ln>
            </p:spPr>
          </p:sp>
          <p:sp>
            <p:nvSpPr>
              <p:cNvPr name="TextBox 9" id="9"/>
              <p:cNvSpPr txBox="true"/>
              <p:nvPr/>
            </p:nvSpPr>
            <p:spPr>
              <a:xfrm>
                <a:off x="0" y="-38100"/>
                <a:ext cx="1905476" cy="659126"/>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0" y="15103"/>
              <a:ext cx="15578952" cy="5077439"/>
              <a:chOff x="0" y="0"/>
              <a:chExt cx="1905476" cy="621026"/>
            </a:xfrm>
          </p:grpSpPr>
          <p:sp>
            <p:nvSpPr>
              <p:cNvPr name="Freeform 11" id="11"/>
              <p:cNvSpPr/>
              <p:nvPr/>
            </p:nvSpPr>
            <p:spPr>
              <a:xfrm flipH="false" flipV="false" rot="0">
                <a:off x="0" y="0"/>
                <a:ext cx="1905476" cy="621026"/>
              </a:xfrm>
              <a:custGeom>
                <a:avLst/>
                <a:gdLst/>
                <a:ahLst/>
                <a:cxnLst/>
                <a:rect r="r" b="b" t="t" l="l"/>
                <a:pathLst>
                  <a:path h="621026" w="1905476">
                    <a:moveTo>
                      <a:pt x="0" y="0"/>
                    </a:moveTo>
                    <a:lnTo>
                      <a:pt x="1905476" y="0"/>
                    </a:lnTo>
                    <a:lnTo>
                      <a:pt x="1905476" y="621026"/>
                    </a:lnTo>
                    <a:lnTo>
                      <a:pt x="0" y="621026"/>
                    </a:ln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38100"/>
                <a:ext cx="1905476" cy="659126"/>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540972" y="399286"/>
              <a:ext cx="14145053" cy="4236821"/>
            </a:xfrm>
            <a:prstGeom prst="rect">
              <a:avLst/>
            </a:prstGeom>
          </p:spPr>
          <p:txBody>
            <a:bodyPr anchor="t" rtlCol="false" tIns="0" lIns="0" bIns="0" rIns="0">
              <a:spAutoFit/>
            </a:bodyPr>
            <a:lstStyle/>
            <a:p>
              <a:pPr algn="just">
                <a:lnSpc>
                  <a:spcPts val="3618"/>
                </a:lnSpc>
                <a:spcBef>
                  <a:spcPct val="0"/>
                </a:spcBef>
              </a:pPr>
              <a:r>
                <a:rPr lang="en-US" sz="2584">
                  <a:solidFill>
                    <a:srgbClr val="FFFFFF"/>
                  </a:solidFill>
                  <a:latin typeface="Canva Sans"/>
                  <a:ea typeface="Canva Sans"/>
                  <a:cs typeface="Canva Sans"/>
                  <a:sym typeface="Canva Sans"/>
                </a:rPr>
                <a:t>The “Public Perception of AI” dataset on Kaggle compiles a survey of responses reflecting various attitudes toward artificial intelligence. By analyzing this dataset, we extract public insights regarding AI while identifying ongoing trends, concerns, and values amongst many demographics. This helps address potential ethical issues and trust in the adoption of AI while informing strategies for AI integrating into public sectors. </a:t>
              </a:r>
            </a:p>
          </p:txBody>
        </p:sp>
      </p:grpSp>
      <p:grpSp>
        <p:nvGrpSpPr>
          <p:cNvPr name="Group 14" id="14"/>
          <p:cNvGrpSpPr/>
          <p:nvPr/>
        </p:nvGrpSpPr>
        <p:grpSpPr>
          <a:xfrm rot="0">
            <a:off x="10340195" y="-1889827"/>
            <a:ext cx="8613358" cy="9561108"/>
            <a:chOff x="0" y="0"/>
            <a:chExt cx="11484477" cy="12748144"/>
          </a:xfrm>
        </p:grpSpPr>
        <p:grpSp>
          <p:nvGrpSpPr>
            <p:cNvPr name="Group 15" id="15"/>
            <p:cNvGrpSpPr/>
            <p:nvPr/>
          </p:nvGrpSpPr>
          <p:grpSpPr>
            <a:xfrm rot="0">
              <a:off x="2008950" y="6504288"/>
              <a:ext cx="4636332" cy="4014855"/>
              <a:chOff x="0" y="0"/>
              <a:chExt cx="4282440" cy="3708400"/>
            </a:xfrm>
          </p:grpSpPr>
          <p:sp>
            <p:nvSpPr>
              <p:cNvPr name="Freeform 16" id="1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14987" t="0" r="-14987" b="0"/>
                </a:stretch>
              </a:blipFill>
              <a:ln cap="sq">
                <a:noFill/>
                <a:prstDash val="solid"/>
                <a:miter/>
              </a:ln>
            </p:spPr>
          </p:sp>
        </p:grpSp>
        <p:grpSp>
          <p:nvGrpSpPr>
            <p:cNvPr name="Group 17" id="17"/>
            <p:cNvGrpSpPr/>
            <p:nvPr/>
          </p:nvGrpSpPr>
          <p:grpSpPr>
            <a:xfrm rot="0">
              <a:off x="2072145" y="2286890"/>
              <a:ext cx="4636332" cy="4014855"/>
              <a:chOff x="0" y="0"/>
              <a:chExt cx="4282440" cy="3708400"/>
            </a:xfrm>
          </p:grpSpPr>
          <p:sp>
            <p:nvSpPr>
              <p:cNvPr name="Freeform 18" id="1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22162" t="0" r="-22162" b="0"/>
                </a:stretch>
              </a:blipFill>
              <a:ln cap="sq">
                <a:noFill/>
                <a:prstDash val="solid"/>
                <a:miter/>
              </a:ln>
            </p:spPr>
          </p:sp>
        </p:grpSp>
        <p:grpSp>
          <p:nvGrpSpPr>
            <p:cNvPr name="Group 19" id="19"/>
            <p:cNvGrpSpPr/>
            <p:nvPr/>
          </p:nvGrpSpPr>
          <p:grpSpPr>
            <a:xfrm rot="0">
              <a:off x="5734898" y="4382437"/>
              <a:ext cx="4636332" cy="4014855"/>
              <a:chOff x="0" y="0"/>
              <a:chExt cx="4282440" cy="3708400"/>
            </a:xfrm>
          </p:grpSpPr>
          <p:sp>
            <p:nvSpPr>
              <p:cNvPr name="Freeform 20" id="2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32471" t="0" r="-32471" b="0"/>
                </a:stretch>
              </a:blipFill>
              <a:ln cap="sq">
                <a:noFill/>
                <a:prstDash val="solid"/>
                <a:miter/>
              </a:ln>
            </p:spPr>
          </p:sp>
        </p:grpSp>
        <p:sp>
          <p:nvSpPr>
            <p:cNvPr name="Freeform 21" id="21"/>
            <p:cNvSpPr/>
            <p:nvPr/>
          </p:nvSpPr>
          <p:spPr>
            <a:xfrm flipH="false" flipV="false" rot="7221679">
              <a:off x="5882816" y="9810676"/>
              <a:ext cx="2712651" cy="2347676"/>
            </a:xfrm>
            <a:custGeom>
              <a:avLst/>
              <a:gdLst/>
              <a:ahLst/>
              <a:cxnLst/>
              <a:rect r="r" b="b" t="t" l="l"/>
              <a:pathLst>
                <a:path h="2347676" w="2712651">
                  <a:moveTo>
                    <a:pt x="0" y="0"/>
                  </a:moveTo>
                  <a:lnTo>
                    <a:pt x="2712651" y="0"/>
                  </a:lnTo>
                  <a:lnTo>
                    <a:pt x="2712651" y="2347676"/>
                  </a:lnTo>
                  <a:lnTo>
                    <a:pt x="0" y="23476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7221679">
              <a:off x="8008150" y="8590505"/>
              <a:ext cx="2712651" cy="2347676"/>
            </a:xfrm>
            <a:custGeom>
              <a:avLst/>
              <a:gdLst/>
              <a:ahLst/>
              <a:cxnLst/>
              <a:rect r="r" b="b" t="t" l="l"/>
              <a:pathLst>
                <a:path h="2347676" w="2712651">
                  <a:moveTo>
                    <a:pt x="0" y="0"/>
                  </a:moveTo>
                  <a:lnTo>
                    <a:pt x="2712651" y="0"/>
                  </a:lnTo>
                  <a:lnTo>
                    <a:pt x="2712651" y="2347676"/>
                  </a:lnTo>
                  <a:lnTo>
                    <a:pt x="0" y="23476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3578320">
              <a:off x="5883524" y="7390102"/>
              <a:ext cx="2718270" cy="2352539"/>
            </a:xfrm>
            <a:custGeom>
              <a:avLst/>
              <a:gdLst/>
              <a:ahLst/>
              <a:cxnLst/>
              <a:rect r="r" b="b" t="t" l="l"/>
              <a:pathLst>
                <a:path h="2352539" w="2718270">
                  <a:moveTo>
                    <a:pt x="0" y="0"/>
                  </a:moveTo>
                  <a:lnTo>
                    <a:pt x="2718270" y="0"/>
                  </a:lnTo>
                  <a:lnTo>
                    <a:pt x="2718270" y="2352539"/>
                  </a:lnTo>
                  <a:lnTo>
                    <a:pt x="0" y="235253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3578320">
              <a:off x="3763386" y="8575462"/>
              <a:ext cx="2718270" cy="2352539"/>
            </a:xfrm>
            <a:custGeom>
              <a:avLst/>
              <a:gdLst/>
              <a:ahLst/>
              <a:cxnLst/>
              <a:rect r="r" b="b" t="t" l="l"/>
              <a:pathLst>
                <a:path h="2352539" w="2718270">
                  <a:moveTo>
                    <a:pt x="0" y="0"/>
                  </a:moveTo>
                  <a:lnTo>
                    <a:pt x="2718270" y="0"/>
                  </a:lnTo>
                  <a:lnTo>
                    <a:pt x="2718270" y="2352539"/>
                  </a:lnTo>
                  <a:lnTo>
                    <a:pt x="0" y="235253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7221679">
              <a:off x="6276802" y="1823791"/>
              <a:ext cx="2725992" cy="2359222"/>
            </a:xfrm>
            <a:custGeom>
              <a:avLst/>
              <a:gdLst/>
              <a:ahLst/>
              <a:cxnLst/>
              <a:rect r="r" b="b" t="t" l="l"/>
              <a:pathLst>
                <a:path h="2359222" w="2725992">
                  <a:moveTo>
                    <a:pt x="0" y="0"/>
                  </a:moveTo>
                  <a:lnTo>
                    <a:pt x="2725992" y="0"/>
                  </a:lnTo>
                  <a:lnTo>
                    <a:pt x="2725992" y="2359222"/>
                  </a:lnTo>
                  <a:lnTo>
                    <a:pt x="0" y="23592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7221679">
              <a:off x="350837" y="5187909"/>
              <a:ext cx="2725992" cy="2359222"/>
            </a:xfrm>
            <a:custGeom>
              <a:avLst/>
              <a:gdLst/>
              <a:ahLst/>
              <a:cxnLst/>
              <a:rect r="r" b="b" t="t" l="l"/>
              <a:pathLst>
                <a:path h="2359222" w="2725992">
                  <a:moveTo>
                    <a:pt x="0" y="0"/>
                  </a:moveTo>
                  <a:lnTo>
                    <a:pt x="2725991" y="0"/>
                  </a:lnTo>
                  <a:lnTo>
                    <a:pt x="2725991" y="2359222"/>
                  </a:lnTo>
                  <a:lnTo>
                    <a:pt x="0" y="23592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7" id="27"/>
            <p:cNvSpPr/>
            <p:nvPr/>
          </p:nvSpPr>
          <p:spPr>
            <a:xfrm flipH="false" flipV="false" rot="-3578320">
              <a:off x="8394804" y="593921"/>
              <a:ext cx="2731638" cy="2364109"/>
            </a:xfrm>
            <a:custGeom>
              <a:avLst/>
              <a:gdLst/>
              <a:ahLst/>
              <a:cxnLst/>
              <a:rect r="r" b="b" t="t" l="l"/>
              <a:pathLst>
                <a:path h="2364109" w="2731638">
                  <a:moveTo>
                    <a:pt x="0" y="0"/>
                  </a:moveTo>
                  <a:lnTo>
                    <a:pt x="2731639" y="0"/>
                  </a:lnTo>
                  <a:lnTo>
                    <a:pt x="2731639" y="2364108"/>
                  </a:lnTo>
                  <a:lnTo>
                    <a:pt x="0" y="236410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8" id="28"/>
            <p:cNvSpPr/>
            <p:nvPr/>
          </p:nvSpPr>
          <p:spPr>
            <a:xfrm flipH="false" flipV="false" rot="-3578320">
              <a:off x="8408361" y="3072242"/>
              <a:ext cx="2731638" cy="2364109"/>
            </a:xfrm>
            <a:custGeom>
              <a:avLst/>
              <a:gdLst/>
              <a:ahLst/>
              <a:cxnLst/>
              <a:rect r="r" b="b" t="t" l="l"/>
              <a:pathLst>
                <a:path h="2364109" w="2731638">
                  <a:moveTo>
                    <a:pt x="0" y="0"/>
                  </a:moveTo>
                  <a:lnTo>
                    <a:pt x="2731638" y="0"/>
                  </a:lnTo>
                  <a:lnTo>
                    <a:pt x="2731638" y="2364109"/>
                  </a:lnTo>
                  <a:lnTo>
                    <a:pt x="0" y="23641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9" id="29"/>
            <p:cNvSpPr/>
            <p:nvPr/>
          </p:nvSpPr>
          <p:spPr>
            <a:xfrm flipH="false" flipV="false" rot="-3578320">
              <a:off x="344478" y="2654475"/>
              <a:ext cx="2731638" cy="2364109"/>
            </a:xfrm>
            <a:custGeom>
              <a:avLst/>
              <a:gdLst/>
              <a:ahLst/>
              <a:cxnLst/>
              <a:rect r="r" b="b" t="t" l="l"/>
              <a:pathLst>
                <a:path h="2364109" w="2731638">
                  <a:moveTo>
                    <a:pt x="0" y="0"/>
                  </a:moveTo>
                  <a:lnTo>
                    <a:pt x="2731638" y="0"/>
                  </a:lnTo>
                  <a:lnTo>
                    <a:pt x="2731638" y="2364109"/>
                  </a:lnTo>
                  <a:lnTo>
                    <a:pt x="0" y="23641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30" id="30"/>
          <p:cNvGrpSpPr/>
          <p:nvPr/>
        </p:nvGrpSpPr>
        <p:grpSpPr>
          <a:xfrm rot="8926450">
            <a:off x="13996730" y="7031010"/>
            <a:ext cx="7857375" cy="8721943"/>
            <a:chOff x="0" y="0"/>
            <a:chExt cx="10476500" cy="11629257"/>
          </a:xfrm>
        </p:grpSpPr>
        <p:grpSp>
          <p:nvGrpSpPr>
            <p:cNvPr name="Group 31" id="31"/>
            <p:cNvGrpSpPr/>
            <p:nvPr/>
          </p:nvGrpSpPr>
          <p:grpSpPr>
            <a:xfrm rot="0">
              <a:off x="1832627" y="5933415"/>
              <a:ext cx="4229408" cy="3662477"/>
              <a:chOff x="0" y="0"/>
              <a:chExt cx="4282440" cy="3708400"/>
            </a:xfrm>
          </p:grpSpPr>
          <p:sp>
            <p:nvSpPr>
              <p:cNvPr name="Freeform 32" id="3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19"/>
                <a:stretch>
                  <a:fillRect l="-26973" t="0" r="-26973" b="0"/>
                </a:stretch>
              </a:blipFill>
              <a:ln cap="sq">
                <a:noFill/>
                <a:prstDash val="solid"/>
                <a:miter/>
              </a:ln>
            </p:spPr>
          </p:sp>
        </p:grpSp>
        <p:grpSp>
          <p:nvGrpSpPr>
            <p:cNvPr name="Group 33" id="33"/>
            <p:cNvGrpSpPr/>
            <p:nvPr/>
          </p:nvGrpSpPr>
          <p:grpSpPr>
            <a:xfrm rot="0">
              <a:off x="1890276" y="2086172"/>
              <a:ext cx="4229408" cy="3662477"/>
              <a:chOff x="0" y="0"/>
              <a:chExt cx="4282440" cy="3708400"/>
            </a:xfrm>
          </p:grpSpPr>
          <p:sp>
            <p:nvSpPr>
              <p:cNvPr name="Freeform 34" id="3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7"/>
                <a:stretch>
                  <a:fillRect l="-22162" t="0" r="-22162" b="0"/>
                </a:stretch>
              </a:blipFill>
              <a:ln cap="sq">
                <a:noFill/>
                <a:prstDash val="solid"/>
                <a:miter/>
              </a:ln>
            </p:spPr>
          </p:sp>
        </p:grpSp>
        <p:grpSp>
          <p:nvGrpSpPr>
            <p:cNvPr name="Group 35" id="35"/>
            <p:cNvGrpSpPr/>
            <p:nvPr/>
          </p:nvGrpSpPr>
          <p:grpSpPr>
            <a:xfrm rot="0">
              <a:off x="5231554" y="3997796"/>
              <a:ext cx="4229408" cy="3662477"/>
              <a:chOff x="0" y="0"/>
              <a:chExt cx="4282440" cy="3708400"/>
            </a:xfrm>
          </p:grpSpPr>
          <p:sp>
            <p:nvSpPr>
              <p:cNvPr name="Freeform 36" id="3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8"/>
                <a:stretch>
                  <a:fillRect l="-32471" t="0" r="-32471" b="0"/>
                </a:stretch>
              </a:blipFill>
              <a:ln cap="sq">
                <a:noFill/>
                <a:prstDash val="solid"/>
                <a:miter/>
              </a:ln>
            </p:spPr>
          </p:sp>
        </p:grpSp>
        <p:sp>
          <p:nvSpPr>
            <p:cNvPr name="Freeform 37" id="37"/>
            <p:cNvSpPr/>
            <p:nvPr/>
          </p:nvSpPr>
          <p:spPr>
            <a:xfrm flipH="false" flipV="false" rot="7221679">
              <a:off x="5366489" y="8949606"/>
              <a:ext cx="2474565" cy="2141624"/>
            </a:xfrm>
            <a:custGeom>
              <a:avLst/>
              <a:gdLst/>
              <a:ahLst/>
              <a:cxnLst/>
              <a:rect r="r" b="b" t="t" l="l"/>
              <a:pathLst>
                <a:path h="2141624" w="2474565">
                  <a:moveTo>
                    <a:pt x="0" y="0"/>
                  </a:moveTo>
                  <a:lnTo>
                    <a:pt x="2474565" y="0"/>
                  </a:lnTo>
                  <a:lnTo>
                    <a:pt x="2474565" y="2141624"/>
                  </a:lnTo>
                  <a:lnTo>
                    <a:pt x="0" y="21416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8" id="38"/>
            <p:cNvSpPr/>
            <p:nvPr/>
          </p:nvSpPr>
          <p:spPr>
            <a:xfrm flipH="false" flipV="false" rot="7221679">
              <a:off x="7305285" y="7836528"/>
              <a:ext cx="2474565" cy="2141624"/>
            </a:xfrm>
            <a:custGeom>
              <a:avLst/>
              <a:gdLst/>
              <a:ahLst/>
              <a:cxnLst/>
              <a:rect r="r" b="b" t="t" l="l"/>
              <a:pathLst>
                <a:path h="2141624" w="2474565">
                  <a:moveTo>
                    <a:pt x="0" y="0"/>
                  </a:moveTo>
                  <a:lnTo>
                    <a:pt x="2474566" y="0"/>
                  </a:lnTo>
                  <a:lnTo>
                    <a:pt x="2474566" y="2141624"/>
                  </a:lnTo>
                  <a:lnTo>
                    <a:pt x="0" y="214162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9" id="39"/>
            <p:cNvSpPr/>
            <p:nvPr/>
          </p:nvSpPr>
          <p:spPr>
            <a:xfrm flipH="false" flipV="false" rot="-3578320">
              <a:off x="5367135" y="6741483"/>
              <a:ext cx="2479691" cy="2146060"/>
            </a:xfrm>
            <a:custGeom>
              <a:avLst/>
              <a:gdLst/>
              <a:ahLst/>
              <a:cxnLst/>
              <a:rect r="r" b="b" t="t" l="l"/>
              <a:pathLst>
                <a:path h="2146060" w="2479691">
                  <a:moveTo>
                    <a:pt x="0" y="0"/>
                  </a:moveTo>
                  <a:lnTo>
                    <a:pt x="2479692" y="0"/>
                  </a:lnTo>
                  <a:lnTo>
                    <a:pt x="2479692" y="2146060"/>
                  </a:lnTo>
                  <a:lnTo>
                    <a:pt x="0" y="21460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0" id="40"/>
            <p:cNvSpPr/>
            <p:nvPr/>
          </p:nvSpPr>
          <p:spPr>
            <a:xfrm flipH="false" flipV="false" rot="-3578320">
              <a:off x="3433079" y="7822806"/>
              <a:ext cx="2479691" cy="2146060"/>
            </a:xfrm>
            <a:custGeom>
              <a:avLst/>
              <a:gdLst/>
              <a:ahLst/>
              <a:cxnLst/>
              <a:rect r="r" b="b" t="t" l="l"/>
              <a:pathLst>
                <a:path h="2146060" w="2479691">
                  <a:moveTo>
                    <a:pt x="0" y="0"/>
                  </a:moveTo>
                  <a:lnTo>
                    <a:pt x="2479691" y="0"/>
                  </a:lnTo>
                  <a:lnTo>
                    <a:pt x="2479691" y="2146060"/>
                  </a:lnTo>
                  <a:lnTo>
                    <a:pt x="0" y="214606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1" id="41"/>
            <p:cNvSpPr/>
            <p:nvPr/>
          </p:nvSpPr>
          <p:spPr>
            <a:xfrm flipH="false" flipV="false" rot="7221679">
              <a:off x="5725896" y="1663720"/>
              <a:ext cx="2486735" cy="2152156"/>
            </a:xfrm>
            <a:custGeom>
              <a:avLst/>
              <a:gdLst/>
              <a:ahLst/>
              <a:cxnLst/>
              <a:rect r="r" b="b" t="t" l="l"/>
              <a:pathLst>
                <a:path h="2152156" w="2486735">
                  <a:moveTo>
                    <a:pt x="0" y="0"/>
                  </a:moveTo>
                  <a:lnTo>
                    <a:pt x="2486735" y="0"/>
                  </a:lnTo>
                  <a:lnTo>
                    <a:pt x="2486735" y="2152156"/>
                  </a:lnTo>
                  <a:lnTo>
                    <a:pt x="0" y="21521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2" id="42"/>
            <p:cNvSpPr/>
            <p:nvPr/>
          </p:nvSpPr>
          <p:spPr>
            <a:xfrm flipH="false" flipV="false" rot="7221679">
              <a:off x="320044" y="4732574"/>
              <a:ext cx="2486735" cy="2152156"/>
            </a:xfrm>
            <a:custGeom>
              <a:avLst/>
              <a:gdLst/>
              <a:ahLst/>
              <a:cxnLst/>
              <a:rect r="r" b="b" t="t" l="l"/>
              <a:pathLst>
                <a:path h="2152156" w="2486735">
                  <a:moveTo>
                    <a:pt x="0" y="0"/>
                  </a:moveTo>
                  <a:lnTo>
                    <a:pt x="2486735" y="0"/>
                  </a:lnTo>
                  <a:lnTo>
                    <a:pt x="2486735" y="2152156"/>
                  </a:lnTo>
                  <a:lnTo>
                    <a:pt x="0" y="215215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3" id="43"/>
            <p:cNvSpPr/>
            <p:nvPr/>
          </p:nvSpPr>
          <p:spPr>
            <a:xfrm flipH="false" flipV="false" rot="-3578320">
              <a:off x="7658004" y="541793"/>
              <a:ext cx="2491886" cy="2156614"/>
            </a:xfrm>
            <a:custGeom>
              <a:avLst/>
              <a:gdLst/>
              <a:ahLst/>
              <a:cxnLst/>
              <a:rect r="r" b="b" t="t" l="l"/>
              <a:pathLst>
                <a:path h="2156614" w="2491886">
                  <a:moveTo>
                    <a:pt x="0" y="0"/>
                  </a:moveTo>
                  <a:lnTo>
                    <a:pt x="2491886" y="0"/>
                  </a:lnTo>
                  <a:lnTo>
                    <a:pt x="2491886" y="2156614"/>
                  </a:lnTo>
                  <a:lnTo>
                    <a:pt x="0" y="21566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4" id="44"/>
            <p:cNvSpPr/>
            <p:nvPr/>
          </p:nvSpPr>
          <p:spPr>
            <a:xfrm flipH="false" flipV="false" rot="-3578320">
              <a:off x="7670371" y="2802595"/>
              <a:ext cx="2491886" cy="2156614"/>
            </a:xfrm>
            <a:custGeom>
              <a:avLst/>
              <a:gdLst/>
              <a:ahLst/>
              <a:cxnLst/>
              <a:rect r="r" b="b" t="t" l="l"/>
              <a:pathLst>
                <a:path h="2156614" w="2491886">
                  <a:moveTo>
                    <a:pt x="0" y="0"/>
                  </a:moveTo>
                  <a:lnTo>
                    <a:pt x="2491886" y="0"/>
                  </a:lnTo>
                  <a:lnTo>
                    <a:pt x="2491886" y="2156615"/>
                  </a:lnTo>
                  <a:lnTo>
                    <a:pt x="0" y="215661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5" id="45"/>
            <p:cNvSpPr/>
            <p:nvPr/>
          </p:nvSpPr>
          <p:spPr>
            <a:xfrm flipH="false" flipV="false" rot="-3578320">
              <a:off x="314243" y="2421496"/>
              <a:ext cx="2491886" cy="2156614"/>
            </a:xfrm>
            <a:custGeom>
              <a:avLst/>
              <a:gdLst/>
              <a:ahLst/>
              <a:cxnLst/>
              <a:rect r="r" b="b" t="t" l="l"/>
              <a:pathLst>
                <a:path h="2156614" w="2491886">
                  <a:moveTo>
                    <a:pt x="0" y="0"/>
                  </a:moveTo>
                  <a:lnTo>
                    <a:pt x="2491887" y="0"/>
                  </a:lnTo>
                  <a:lnTo>
                    <a:pt x="2491887" y="2156614"/>
                  </a:lnTo>
                  <a:lnTo>
                    <a:pt x="0" y="215661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46" id="46"/>
          <p:cNvSpPr txBox="true"/>
          <p:nvPr/>
        </p:nvSpPr>
        <p:spPr>
          <a:xfrm rot="0">
            <a:off x="1434429" y="1151001"/>
            <a:ext cx="7863848" cy="2702179"/>
          </a:xfrm>
          <a:prstGeom prst="rect">
            <a:avLst/>
          </a:prstGeom>
        </p:spPr>
        <p:txBody>
          <a:bodyPr anchor="t" rtlCol="false" tIns="0" lIns="0" bIns="0" rIns="0">
            <a:spAutoFit/>
          </a:bodyPr>
          <a:lstStyle/>
          <a:p>
            <a:pPr algn="l">
              <a:lnSpc>
                <a:spcPts val="9880"/>
              </a:lnSpc>
            </a:pPr>
            <a:r>
              <a:rPr lang="en-US" sz="10400">
                <a:solidFill>
                  <a:srgbClr val="FFFFFF"/>
                </a:solidFill>
                <a:latin typeface="League Spartan"/>
                <a:ea typeface="League Spartan"/>
                <a:cs typeface="League Spartan"/>
                <a:sym typeface="League Spartan"/>
              </a:rPr>
              <a:t>PROJECT</a:t>
            </a:r>
          </a:p>
          <a:p>
            <a:pPr algn="l">
              <a:lnSpc>
                <a:spcPts val="12036"/>
              </a:lnSpc>
            </a:pPr>
            <a:r>
              <a:rPr lang="en-US" sz="10200">
                <a:solidFill>
                  <a:srgbClr val="FFFFFF"/>
                </a:solidFill>
                <a:latin typeface="League Spartan"/>
                <a:ea typeface="League Spartan"/>
                <a:cs typeface="League Spartan"/>
                <a:sym typeface="League Spartan"/>
              </a:rPr>
              <a:t>OVERVIEW</a:t>
            </a:r>
          </a:p>
        </p:txBody>
      </p:sp>
      <p:sp>
        <p:nvSpPr>
          <p:cNvPr name="Freeform 47" id="47"/>
          <p:cNvSpPr/>
          <p:nvPr/>
        </p:nvSpPr>
        <p:spPr>
          <a:xfrm flipH="false" flipV="false" rot="0">
            <a:off x="0"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3">
              <a:alphaModFix amt="25000"/>
            </a:blip>
            <a:stretch>
              <a:fillRect l="0" t="0" r="0" b="0"/>
            </a:stretch>
          </a:blipFill>
        </p:spPr>
      </p:sp>
    </p:spTree>
  </p:cSld>
  <p:clrMapOvr>
    <a:masterClrMapping/>
  </p:clrMapOvr>
  <p:transition spd="slow">
    <p:push dir="u"/>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2969"/>
        </a:solidFill>
      </p:bgPr>
    </p:bg>
    <p:spTree>
      <p:nvGrpSpPr>
        <p:cNvPr id="1" name=""/>
        <p:cNvGrpSpPr/>
        <p:nvPr/>
      </p:nvGrpSpPr>
      <p:grpSpPr>
        <a:xfrm>
          <a:off x="0" y="0"/>
          <a:ext cx="0" cy="0"/>
          <a:chOff x="0" y="0"/>
          <a:chExt cx="0" cy="0"/>
        </a:xfrm>
      </p:grpSpPr>
      <p:sp>
        <p:nvSpPr>
          <p:cNvPr name="Freeform 2" id="2"/>
          <p:cNvSpPr/>
          <p:nvPr/>
        </p:nvSpPr>
        <p:spPr>
          <a:xfrm flipH="false" flipV="false" rot="0">
            <a:off x="-4762" y="22860"/>
            <a:ext cx="18288000" cy="10264140"/>
          </a:xfrm>
          <a:custGeom>
            <a:avLst/>
            <a:gdLst/>
            <a:ahLst/>
            <a:cxnLst/>
            <a:rect r="r" b="b" t="t" l="l"/>
            <a:pathLst>
              <a:path h="10264140" w="18288000">
                <a:moveTo>
                  <a:pt x="0" y="0"/>
                </a:moveTo>
                <a:lnTo>
                  <a:pt x="18287999" y="0"/>
                </a:lnTo>
                <a:lnTo>
                  <a:pt x="18287999" y="10264140"/>
                </a:lnTo>
                <a:lnTo>
                  <a:pt x="0" y="10264140"/>
                </a:lnTo>
                <a:lnTo>
                  <a:pt x="0" y="0"/>
                </a:lnTo>
                <a:close/>
              </a:path>
            </a:pathLst>
          </a:custGeom>
          <a:blipFill>
            <a:blip r:embed="rId2">
              <a:alphaModFix amt="14000"/>
            </a:blip>
            <a:stretch>
              <a:fillRect l="0" t="0" r="0" b="0"/>
            </a:stretch>
          </a:blipFill>
        </p:spPr>
      </p:sp>
      <p:sp>
        <p:nvSpPr>
          <p:cNvPr name="Freeform 3" id="3"/>
          <p:cNvSpPr/>
          <p:nvPr/>
        </p:nvSpPr>
        <p:spPr>
          <a:xfrm flipH="false" flipV="false" rot="0">
            <a:off x="-3462421" y="667745"/>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176897" y="-3426158"/>
            <a:ext cx="11563441" cy="11563441"/>
          </a:xfrm>
          <a:custGeom>
            <a:avLst/>
            <a:gdLst/>
            <a:ahLst/>
            <a:cxnLst/>
            <a:rect r="r" b="b" t="t" l="l"/>
            <a:pathLst>
              <a:path h="11563441" w="11563441">
                <a:moveTo>
                  <a:pt x="0" y="0"/>
                </a:moveTo>
                <a:lnTo>
                  <a:pt x="11563441" y="0"/>
                </a:lnTo>
                <a:lnTo>
                  <a:pt x="11563441" y="11563441"/>
                </a:lnTo>
                <a:lnTo>
                  <a:pt x="0" y="11563441"/>
                </a:lnTo>
                <a:lnTo>
                  <a:pt x="0" y="0"/>
                </a:lnTo>
                <a:close/>
              </a:path>
            </a:pathLst>
          </a:custGeom>
          <a:blipFill>
            <a:blip r:embed="rId3">
              <a:alphaModFix amt="27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060545" y="6272775"/>
            <a:ext cx="3747912" cy="3734283"/>
          </a:xfrm>
          <a:custGeom>
            <a:avLst/>
            <a:gdLst/>
            <a:ahLst/>
            <a:cxnLst/>
            <a:rect r="r" b="b" t="t" l="l"/>
            <a:pathLst>
              <a:path h="3734283" w="3747912">
                <a:moveTo>
                  <a:pt x="0" y="0"/>
                </a:moveTo>
                <a:lnTo>
                  <a:pt x="3747912" y="0"/>
                </a:lnTo>
                <a:lnTo>
                  <a:pt x="3747912" y="3734284"/>
                </a:lnTo>
                <a:lnTo>
                  <a:pt x="0" y="37342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true" rot="-5400000">
            <a:off x="14308392" y="-1253949"/>
            <a:ext cx="2720897" cy="5228794"/>
          </a:xfrm>
          <a:custGeom>
            <a:avLst/>
            <a:gdLst/>
            <a:ahLst/>
            <a:cxnLst/>
            <a:rect r="r" b="b" t="t" l="l"/>
            <a:pathLst>
              <a:path h="5228794" w="2720897">
                <a:moveTo>
                  <a:pt x="0" y="5228795"/>
                </a:moveTo>
                <a:lnTo>
                  <a:pt x="2720897" y="5228795"/>
                </a:lnTo>
                <a:lnTo>
                  <a:pt x="2720897" y="0"/>
                </a:lnTo>
                <a:lnTo>
                  <a:pt x="0" y="0"/>
                </a:lnTo>
                <a:lnTo>
                  <a:pt x="0" y="5228795"/>
                </a:lnTo>
                <a:close/>
              </a:path>
            </a:pathLst>
          </a:custGeom>
          <a:blipFill>
            <a:blip r:embed="rId7">
              <a:alphaModFix amt="70000"/>
            </a:blip>
            <a:stretch>
              <a:fillRect l="0" t="0" r="0" b="0"/>
            </a:stretch>
          </a:blipFill>
        </p:spPr>
      </p:sp>
      <p:sp>
        <p:nvSpPr>
          <p:cNvPr name="Freeform 7" id="7"/>
          <p:cNvSpPr/>
          <p:nvPr/>
        </p:nvSpPr>
        <p:spPr>
          <a:xfrm flipH="false" flipV="false" rot="-5400000">
            <a:off x="390093" y="-1471468"/>
            <a:ext cx="2720897" cy="5228794"/>
          </a:xfrm>
          <a:custGeom>
            <a:avLst/>
            <a:gdLst/>
            <a:ahLst/>
            <a:cxnLst/>
            <a:rect r="r" b="b" t="t" l="l"/>
            <a:pathLst>
              <a:path h="5228794" w="2720897">
                <a:moveTo>
                  <a:pt x="0" y="0"/>
                </a:moveTo>
                <a:lnTo>
                  <a:pt x="2720897" y="0"/>
                </a:lnTo>
                <a:lnTo>
                  <a:pt x="2720897" y="5228794"/>
                </a:lnTo>
                <a:lnTo>
                  <a:pt x="0" y="5228794"/>
                </a:lnTo>
                <a:lnTo>
                  <a:pt x="0" y="0"/>
                </a:lnTo>
                <a:close/>
              </a:path>
            </a:pathLst>
          </a:custGeom>
          <a:blipFill>
            <a:blip r:embed="rId7">
              <a:alphaModFix amt="57000"/>
            </a:blip>
            <a:stretch>
              <a:fillRect l="0" t="0" r="0" b="0"/>
            </a:stretch>
          </a:blipFill>
        </p:spPr>
      </p:sp>
      <p:grpSp>
        <p:nvGrpSpPr>
          <p:cNvPr name="Group 8" id="8"/>
          <p:cNvGrpSpPr/>
          <p:nvPr/>
        </p:nvGrpSpPr>
        <p:grpSpPr>
          <a:xfrm rot="0">
            <a:off x="776249" y="7224928"/>
            <a:ext cx="12400647" cy="2198465"/>
            <a:chOff x="0" y="0"/>
            <a:chExt cx="16534196" cy="2931286"/>
          </a:xfrm>
        </p:grpSpPr>
        <p:grpSp>
          <p:nvGrpSpPr>
            <p:cNvPr name="Group 9" id="9"/>
            <p:cNvGrpSpPr/>
            <p:nvPr/>
          </p:nvGrpSpPr>
          <p:grpSpPr>
            <a:xfrm rot="0">
              <a:off x="0" y="0"/>
              <a:ext cx="16534196" cy="2922593"/>
              <a:chOff x="0" y="0"/>
              <a:chExt cx="3266014" cy="577302"/>
            </a:xfrm>
          </p:grpSpPr>
          <p:sp>
            <p:nvSpPr>
              <p:cNvPr name="Freeform 10" id="10"/>
              <p:cNvSpPr/>
              <p:nvPr/>
            </p:nvSpPr>
            <p:spPr>
              <a:xfrm flipH="false" flipV="false" rot="0">
                <a:off x="0" y="0"/>
                <a:ext cx="3266014" cy="577302"/>
              </a:xfrm>
              <a:custGeom>
                <a:avLst/>
                <a:gdLst/>
                <a:ahLst/>
                <a:cxnLst/>
                <a:rect r="r" b="b" t="t" l="l"/>
                <a:pathLst>
                  <a:path h="577302" w="3266014">
                    <a:moveTo>
                      <a:pt x="0" y="0"/>
                    </a:moveTo>
                    <a:lnTo>
                      <a:pt x="3266014" y="0"/>
                    </a:lnTo>
                    <a:lnTo>
                      <a:pt x="3266014" y="577302"/>
                    </a:lnTo>
                    <a:lnTo>
                      <a:pt x="0" y="577302"/>
                    </a:lnTo>
                    <a:close/>
                  </a:path>
                </a:pathLst>
              </a:custGeom>
              <a:solidFill>
                <a:srgbClr val="FFFFFF">
                  <a:alpha val="9804"/>
                </a:srgbClr>
              </a:solidFill>
              <a:ln w="38100" cap="sq">
                <a:solidFill>
                  <a:srgbClr val="FFFFFF">
                    <a:alpha val="9804"/>
                  </a:srgbClr>
                </a:solidFill>
                <a:prstDash val="solid"/>
                <a:miter/>
              </a:ln>
            </p:spPr>
          </p:sp>
          <p:sp>
            <p:nvSpPr>
              <p:cNvPr name="TextBox 11" id="11"/>
              <p:cNvSpPr txBox="true"/>
              <p:nvPr/>
            </p:nvSpPr>
            <p:spPr>
              <a:xfrm>
                <a:off x="0" y="-38100"/>
                <a:ext cx="3266014" cy="615402"/>
              </a:xfrm>
              <a:prstGeom prst="rect">
                <a:avLst/>
              </a:prstGeom>
            </p:spPr>
            <p:txBody>
              <a:bodyPr anchor="ctr" rtlCol="false" tIns="50800" lIns="50800" bIns="50800" rIns="50800"/>
              <a:lstStyle/>
              <a:p>
                <a:pPr algn="ctr">
                  <a:lnSpc>
                    <a:spcPts val="3359"/>
                  </a:lnSpc>
                </a:pPr>
              </a:p>
            </p:txBody>
          </p:sp>
        </p:grpSp>
        <p:grpSp>
          <p:nvGrpSpPr>
            <p:cNvPr name="Group 12" id="12"/>
            <p:cNvGrpSpPr/>
            <p:nvPr/>
          </p:nvGrpSpPr>
          <p:grpSpPr>
            <a:xfrm rot="0">
              <a:off x="0" y="8693"/>
              <a:ext cx="16534196" cy="2922593"/>
              <a:chOff x="0" y="0"/>
              <a:chExt cx="3266014" cy="577302"/>
            </a:xfrm>
          </p:grpSpPr>
          <p:sp>
            <p:nvSpPr>
              <p:cNvPr name="Freeform 13" id="13"/>
              <p:cNvSpPr/>
              <p:nvPr/>
            </p:nvSpPr>
            <p:spPr>
              <a:xfrm flipH="false" flipV="false" rot="0">
                <a:off x="0" y="0"/>
                <a:ext cx="3266014" cy="577302"/>
              </a:xfrm>
              <a:custGeom>
                <a:avLst/>
                <a:gdLst/>
                <a:ahLst/>
                <a:cxnLst/>
                <a:rect r="r" b="b" t="t" l="l"/>
                <a:pathLst>
                  <a:path h="577302" w="3266014">
                    <a:moveTo>
                      <a:pt x="0" y="0"/>
                    </a:moveTo>
                    <a:lnTo>
                      <a:pt x="3266014" y="0"/>
                    </a:lnTo>
                    <a:lnTo>
                      <a:pt x="3266014" y="577302"/>
                    </a:lnTo>
                    <a:lnTo>
                      <a:pt x="0" y="577302"/>
                    </a:lnTo>
                    <a:close/>
                  </a:path>
                </a:pathLst>
              </a:custGeom>
              <a:solidFill>
                <a:srgbClr val="000000">
                  <a:alpha val="0"/>
                </a:srgbClr>
              </a:solidFill>
              <a:ln w="38100" cap="sq">
                <a:solidFill>
                  <a:srgbClr val="FFFFFF"/>
                </a:solidFill>
                <a:prstDash val="solid"/>
                <a:miter/>
              </a:ln>
            </p:spPr>
          </p:sp>
          <p:sp>
            <p:nvSpPr>
              <p:cNvPr name="TextBox 14" id="14"/>
              <p:cNvSpPr txBox="true"/>
              <p:nvPr/>
            </p:nvSpPr>
            <p:spPr>
              <a:xfrm>
                <a:off x="0" y="-38100"/>
                <a:ext cx="3266014" cy="615402"/>
              </a:xfrm>
              <a:prstGeom prst="rect">
                <a:avLst/>
              </a:prstGeom>
            </p:spPr>
            <p:txBody>
              <a:bodyPr anchor="ctr" rtlCol="false" tIns="50800" lIns="50800" bIns="50800" rIns="50800"/>
              <a:lstStyle/>
              <a:p>
                <a:pPr algn="ctr">
                  <a:lnSpc>
                    <a:spcPts val="3359"/>
                  </a:lnSpc>
                </a:pPr>
              </a:p>
            </p:txBody>
          </p:sp>
        </p:grpSp>
      </p:grpSp>
      <p:sp>
        <p:nvSpPr>
          <p:cNvPr name="TextBox 15" id="15"/>
          <p:cNvSpPr txBox="true"/>
          <p:nvPr/>
        </p:nvSpPr>
        <p:spPr>
          <a:xfrm rot="0">
            <a:off x="1028700" y="3842775"/>
            <a:ext cx="13322127" cy="2430000"/>
          </a:xfrm>
          <a:prstGeom prst="rect">
            <a:avLst/>
          </a:prstGeom>
        </p:spPr>
        <p:txBody>
          <a:bodyPr anchor="t" rtlCol="false" tIns="0" lIns="0" bIns="0" rIns="0">
            <a:spAutoFit/>
          </a:bodyPr>
          <a:lstStyle/>
          <a:p>
            <a:pPr algn="l" marL="578929" indent="-289464" lvl="1">
              <a:lnSpc>
                <a:spcPts val="4933"/>
              </a:lnSpc>
              <a:buFont typeface="Arial"/>
              <a:buChar char="•"/>
            </a:pPr>
            <a:r>
              <a:rPr lang="en-US" b="true" sz="2681">
                <a:solidFill>
                  <a:srgbClr val="FFFFFF"/>
                </a:solidFill>
                <a:latin typeface="Canva Sans Bold"/>
                <a:ea typeface="Canva Sans Bold"/>
                <a:cs typeface="Canva Sans Bold"/>
                <a:sym typeface="Canva Sans Bold"/>
              </a:rPr>
              <a:t>Kaggle Dataset:</a:t>
            </a:r>
            <a:r>
              <a:rPr lang="en-US" sz="2681">
                <a:solidFill>
                  <a:srgbClr val="FFFFFF"/>
                </a:solidFill>
                <a:latin typeface="Canva Sans"/>
                <a:ea typeface="Canva Sans"/>
                <a:cs typeface="Canva Sans"/>
                <a:sym typeface="Canva Sans"/>
              </a:rPr>
              <a:t> “Public Perception of AI”</a:t>
            </a:r>
          </a:p>
          <a:p>
            <a:pPr algn="l" marL="578929" indent="-289464" lvl="1">
              <a:lnSpc>
                <a:spcPts val="4933"/>
              </a:lnSpc>
              <a:buFont typeface="Arial"/>
              <a:buChar char="•"/>
            </a:pPr>
            <a:r>
              <a:rPr lang="en-US" b="true" sz="2681">
                <a:solidFill>
                  <a:srgbClr val="FFFFFF"/>
                </a:solidFill>
                <a:latin typeface="Canva Sans Bold"/>
                <a:ea typeface="Canva Sans Bold"/>
                <a:cs typeface="Canva Sans Bold"/>
                <a:sym typeface="Canva Sans Bold"/>
              </a:rPr>
              <a:t>Format:</a:t>
            </a:r>
            <a:r>
              <a:rPr lang="en-US" sz="2681">
                <a:solidFill>
                  <a:srgbClr val="FFFFFF"/>
                </a:solidFill>
                <a:latin typeface="Canva Sans"/>
                <a:ea typeface="Canva Sans"/>
                <a:cs typeface="Canva Sans"/>
                <a:sym typeface="Canva Sans"/>
              </a:rPr>
              <a:t> CSV file, structured data</a:t>
            </a:r>
          </a:p>
          <a:p>
            <a:pPr algn="l" marL="578929" indent="-289464" lvl="1">
              <a:lnSpc>
                <a:spcPts val="4933"/>
              </a:lnSpc>
              <a:buFont typeface="Arial"/>
              <a:buChar char="•"/>
            </a:pPr>
            <a:r>
              <a:rPr lang="en-US" b="true" sz="2681">
                <a:solidFill>
                  <a:srgbClr val="FFFFFF"/>
                </a:solidFill>
                <a:latin typeface="Canva Sans Bold"/>
                <a:ea typeface="Canva Sans Bold"/>
                <a:cs typeface="Canva Sans Bold"/>
                <a:sym typeface="Canva Sans Bold"/>
              </a:rPr>
              <a:t>Number of rows and columns:</a:t>
            </a:r>
            <a:r>
              <a:rPr lang="en-US" sz="2681">
                <a:solidFill>
                  <a:srgbClr val="FFFFFF"/>
                </a:solidFill>
                <a:latin typeface="Canva Sans"/>
                <a:ea typeface="Canva Sans"/>
                <a:cs typeface="Canva Sans"/>
                <a:sym typeface="Canva Sans"/>
              </a:rPr>
              <a:t> 17,073 rows, 27 columns</a:t>
            </a:r>
          </a:p>
          <a:p>
            <a:pPr algn="l" marL="578929" indent="-289464" lvl="1">
              <a:lnSpc>
                <a:spcPts val="4933"/>
              </a:lnSpc>
              <a:buFont typeface="Arial"/>
              <a:buChar char="•"/>
            </a:pPr>
            <a:r>
              <a:rPr lang="en-US" b="true" sz="2681">
                <a:solidFill>
                  <a:srgbClr val="FFFFFF"/>
                </a:solidFill>
                <a:latin typeface="Canva Sans Bold"/>
                <a:ea typeface="Canva Sans Bold"/>
                <a:cs typeface="Canva Sans Bold"/>
                <a:sym typeface="Canva Sans Bold"/>
              </a:rPr>
              <a:t>Key features: </a:t>
            </a:r>
            <a:r>
              <a:rPr lang="en-US" sz="2681">
                <a:solidFill>
                  <a:srgbClr val="FFFFFF"/>
                </a:solidFill>
                <a:latin typeface="Canva Sans"/>
                <a:ea typeface="Canva Sans"/>
                <a:cs typeface="Canva Sans"/>
                <a:sym typeface="Canva Sans"/>
              </a:rPr>
              <a:t>Article ID and Date, NYT Section, Title, AI Mood, AI Relevance</a:t>
            </a:r>
          </a:p>
        </p:txBody>
      </p:sp>
      <p:sp>
        <p:nvSpPr>
          <p:cNvPr name="TextBox 16" id="16"/>
          <p:cNvSpPr txBox="true"/>
          <p:nvPr/>
        </p:nvSpPr>
        <p:spPr>
          <a:xfrm rot="0">
            <a:off x="1028700" y="1069612"/>
            <a:ext cx="7550138" cy="2305010"/>
          </a:xfrm>
          <a:prstGeom prst="rect">
            <a:avLst/>
          </a:prstGeom>
        </p:spPr>
        <p:txBody>
          <a:bodyPr anchor="t" rtlCol="false" tIns="0" lIns="0" bIns="0" rIns="0">
            <a:spAutoFit/>
          </a:bodyPr>
          <a:lstStyle/>
          <a:p>
            <a:pPr algn="l">
              <a:lnSpc>
                <a:spcPts val="8833"/>
              </a:lnSpc>
            </a:pPr>
            <a:r>
              <a:rPr lang="en-US" sz="9298">
                <a:solidFill>
                  <a:srgbClr val="FFFFFF"/>
                </a:solidFill>
                <a:latin typeface="League Spartan"/>
                <a:ea typeface="League Spartan"/>
                <a:cs typeface="League Spartan"/>
                <a:sym typeface="League Spartan"/>
              </a:rPr>
              <a:t>DATASET</a:t>
            </a:r>
          </a:p>
          <a:p>
            <a:pPr algn="l">
              <a:lnSpc>
                <a:spcPts val="8833"/>
              </a:lnSpc>
            </a:pPr>
            <a:r>
              <a:rPr lang="en-US" sz="9298">
                <a:solidFill>
                  <a:srgbClr val="FFFFFF"/>
                </a:solidFill>
                <a:latin typeface="League Spartan"/>
                <a:ea typeface="League Spartan"/>
                <a:cs typeface="League Spartan"/>
                <a:sym typeface="League Spartan"/>
              </a:rPr>
              <a:t>OVERVIEW</a:t>
            </a:r>
          </a:p>
        </p:txBody>
      </p:sp>
      <p:sp>
        <p:nvSpPr>
          <p:cNvPr name="TextBox 17" id="17"/>
          <p:cNvSpPr txBox="true"/>
          <p:nvPr/>
        </p:nvSpPr>
        <p:spPr>
          <a:xfrm rot="0">
            <a:off x="9139238" y="4161155"/>
            <a:ext cx="9525" cy="1774189"/>
          </a:xfrm>
          <a:prstGeom prst="rect">
            <a:avLst/>
          </a:prstGeom>
        </p:spPr>
        <p:txBody>
          <a:bodyPr anchor="t" rtlCol="false" tIns="0" lIns="0" bIns="0" rIns="0">
            <a:spAutoFit/>
          </a:bodyPr>
          <a:lstStyle/>
          <a:p>
            <a:pPr algn="ctr">
              <a:lnSpc>
                <a:spcPts val="14560"/>
              </a:lnSpc>
              <a:spcBef>
                <a:spcPct val="0"/>
              </a:spcBef>
            </a:pPr>
          </a:p>
        </p:txBody>
      </p:sp>
      <p:sp>
        <p:nvSpPr>
          <p:cNvPr name="TextBox 18" id="18"/>
          <p:cNvSpPr txBox="true"/>
          <p:nvPr/>
        </p:nvSpPr>
        <p:spPr>
          <a:xfrm rot="0">
            <a:off x="1028700" y="7523982"/>
            <a:ext cx="11744227" cy="1552733"/>
          </a:xfrm>
          <a:prstGeom prst="rect">
            <a:avLst/>
          </a:prstGeom>
        </p:spPr>
        <p:txBody>
          <a:bodyPr anchor="t" rtlCol="false" tIns="0" lIns="0" bIns="0" rIns="0">
            <a:spAutoFit/>
          </a:bodyPr>
          <a:lstStyle/>
          <a:p>
            <a:pPr algn="just">
              <a:lnSpc>
                <a:spcPts val="3141"/>
              </a:lnSpc>
            </a:pPr>
            <a:r>
              <a:rPr lang="en-US" sz="2243">
                <a:solidFill>
                  <a:srgbClr val="FFFFFF"/>
                </a:solidFill>
                <a:latin typeface="Canva Sans"/>
                <a:ea typeface="Canva Sans"/>
                <a:cs typeface="Canva Sans"/>
                <a:sym typeface="Canva Sans"/>
              </a:rPr>
              <a:t>The “Public Perception of AI” dataset analyzes general public discourse on artificial intelligence (AI) over 30 years. The structured data comes from articles from </a:t>
            </a:r>
            <a:r>
              <a:rPr lang="en-US" sz="2243" b="true">
                <a:solidFill>
                  <a:srgbClr val="FFFFFF"/>
                </a:solidFill>
                <a:latin typeface="Canva Sans Bold"/>
                <a:ea typeface="Canva Sans Bold"/>
                <a:cs typeface="Canva Sans Bold"/>
                <a:sym typeface="Canva Sans Bold"/>
              </a:rPr>
              <a:t>The New York Times</a:t>
            </a:r>
            <a:r>
              <a:rPr lang="en-US" sz="2243">
                <a:solidFill>
                  <a:srgbClr val="FFFFFF"/>
                </a:solidFill>
                <a:latin typeface="Canva Sans"/>
                <a:ea typeface="Canva Sans"/>
                <a:cs typeface="Canva Sans"/>
                <a:sym typeface="Canva Sans"/>
              </a:rPr>
              <a:t> that focus on AI-related topics. This data gives insights to help track and measure public perception changes in public interest and discussions related to AI.</a:t>
            </a:r>
            <a:r>
              <a:rPr lang="en-US" sz="2243">
                <a:solidFill>
                  <a:srgbClr val="FFFFFF"/>
                </a:solidFill>
                <a:latin typeface="Canva Sans"/>
                <a:ea typeface="Canva Sans"/>
                <a:cs typeface="Canva Sans"/>
                <a:sym typeface="Canva Sans"/>
              </a:rPr>
              <a:t> </a:t>
            </a:r>
          </a:p>
        </p:txBody>
      </p:sp>
    </p:spTree>
  </p:cSld>
  <p:clrMapOvr>
    <a:masterClrMapping/>
  </p:clrMapOvr>
  <p:transition spd="med">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alphaModFix amt="60000"/>
            </a:blip>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alphaModFix amt="60000"/>
            </a:blip>
            <a:stretch>
              <a:fillRect l="0" t="0" r="0" b="0"/>
            </a:stretch>
          </a:blipFill>
        </p:spPr>
      </p:sp>
      <p:sp>
        <p:nvSpPr>
          <p:cNvPr name="Freeform 5" id="5"/>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381838" y="505236"/>
            <a:ext cx="1524325" cy="1524325"/>
          </a:xfrm>
          <a:custGeom>
            <a:avLst/>
            <a:gdLst/>
            <a:ahLst/>
            <a:cxnLst/>
            <a:rect r="r" b="b" t="t" l="l"/>
            <a:pathLst>
              <a:path h="1524325" w="1524325">
                <a:moveTo>
                  <a:pt x="0" y="0"/>
                </a:moveTo>
                <a:lnTo>
                  <a:pt x="1524324" y="0"/>
                </a:lnTo>
                <a:lnTo>
                  <a:pt x="1524324" y="1524325"/>
                </a:lnTo>
                <a:lnTo>
                  <a:pt x="0" y="1524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0138500" y="1167235"/>
            <a:ext cx="3054243"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DATASET</a:t>
            </a:r>
          </a:p>
        </p:txBody>
      </p:sp>
      <p:sp>
        <p:nvSpPr>
          <p:cNvPr name="TextBox 9" id="9"/>
          <p:cNvSpPr txBox="true"/>
          <p:nvPr/>
        </p:nvSpPr>
        <p:spPr>
          <a:xfrm rot="0">
            <a:off x="4879533" y="1167235"/>
            <a:ext cx="3359816"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EXPLORE</a:t>
            </a:r>
          </a:p>
        </p:txBody>
      </p:sp>
      <p:grpSp>
        <p:nvGrpSpPr>
          <p:cNvPr name="Group 10" id="10"/>
          <p:cNvGrpSpPr/>
          <p:nvPr/>
        </p:nvGrpSpPr>
        <p:grpSpPr>
          <a:xfrm rot="0">
            <a:off x="1770591" y="2579640"/>
            <a:ext cx="14746819" cy="6309970"/>
            <a:chOff x="0" y="0"/>
            <a:chExt cx="3266014" cy="1397484"/>
          </a:xfrm>
        </p:grpSpPr>
        <p:sp>
          <p:nvSpPr>
            <p:cNvPr name="Freeform 11" id="11"/>
            <p:cNvSpPr/>
            <p:nvPr/>
          </p:nvSpPr>
          <p:spPr>
            <a:xfrm flipH="false" flipV="false" rot="0">
              <a:off x="0" y="0"/>
              <a:ext cx="3266014" cy="1397484"/>
            </a:xfrm>
            <a:custGeom>
              <a:avLst/>
              <a:gdLst/>
              <a:ahLst/>
              <a:cxnLst/>
              <a:rect r="r" b="b" t="t" l="l"/>
              <a:pathLst>
                <a:path h="1397484" w="3266014">
                  <a:moveTo>
                    <a:pt x="0" y="0"/>
                  </a:moveTo>
                  <a:lnTo>
                    <a:pt x="3266014" y="0"/>
                  </a:lnTo>
                  <a:lnTo>
                    <a:pt x="3266014" y="1397484"/>
                  </a:lnTo>
                  <a:lnTo>
                    <a:pt x="0" y="1397484"/>
                  </a:lnTo>
                  <a:close/>
                </a:path>
              </a:pathLst>
            </a:custGeom>
            <a:solidFill>
              <a:srgbClr val="FFFFFF">
                <a:alpha val="21961"/>
              </a:srgbClr>
            </a:solidFill>
            <a:ln w="38100" cap="sq">
              <a:solidFill>
                <a:srgbClr val="FFFFFF">
                  <a:alpha val="21961"/>
                </a:srgbClr>
              </a:solidFill>
              <a:prstDash val="solid"/>
              <a:miter/>
            </a:ln>
          </p:spPr>
        </p:sp>
        <p:sp>
          <p:nvSpPr>
            <p:cNvPr name="TextBox 12" id="12"/>
            <p:cNvSpPr txBox="true"/>
            <p:nvPr/>
          </p:nvSpPr>
          <p:spPr>
            <a:xfrm>
              <a:off x="0" y="-38100"/>
              <a:ext cx="3266014" cy="1435584"/>
            </a:xfrm>
            <a:prstGeom prst="rect">
              <a:avLst/>
            </a:prstGeom>
          </p:spPr>
          <p:txBody>
            <a:bodyPr anchor="ctr" rtlCol="false" tIns="60411" lIns="60411" bIns="60411" rIns="60411"/>
            <a:lstStyle/>
            <a:p>
              <a:pPr algn="ctr">
                <a:lnSpc>
                  <a:spcPts val="3359"/>
                </a:lnSpc>
              </a:pPr>
            </a:p>
          </p:txBody>
        </p:sp>
      </p:grpSp>
      <p:grpSp>
        <p:nvGrpSpPr>
          <p:cNvPr name="Group 13" id="13"/>
          <p:cNvGrpSpPr/>
          <p:nvPr/>
        </p:nvGrpSpPr>
        <p:grpSpPr>
          <a:xfrm rot="0">
            <a:off x="1770591" y="2574853"/>
            <a:ext cx="14746819" cy="6309970"/>
            <a:chOff x="0" y="0"/>
            <a:chExt cx="3266014" cy="1397484"/>
          </a:xfrm>
        </p:grpSpPr>
        <p:sp>
          <p:nvSpPr>
            <p:cNvPr name="Freeform 14" id="14"/>
            <p:cNvSpPr/>
            <p:nvPr/>
          </p:nvSpPr>
          <p:spPr>
            <a:xfrm flipH="false" flipV="false" rot="0">
              <a:off x="0" y="0"/>
              <a:ext cx="3266014" cy="1397484"/>
            </a:xfrm>
            <a:custGeom>
              <a:avLst/>
              <a:gdLst/>
              <a:ahLst/>
              <a:cxnLst/>
              <a:rect r="r" b="b" t="t" l="l"/>
              <a:pathLst>
                <a:path h="1397484" w="3266014">
                  <a:moveTo>
                    <a:pt x="0" y="0"/>
                  </a:moveTo>
                  <a:lnTo>
                    <a:pt x="3266014" y="0"/>
                  </a:lnTo>
                  <a:lnTo>
                    <a:pt x="3266014" y="1397484"/>
                  </a:lnTo>
                  <a:lnTo>
                    <a:pt x="0" y="1397484"/>
                  </a:ln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0" y="-38100"/>
              <a:ext cx="3266014" cy="1435584"/>
            </a:xfrm>
            <a:prstGeom prst="rect">
              <a:avLst/>
            </a:prstGeom>
          </p:spPr>
          <p:txBody>
            <a:bodyPr anchor="ctr" rtlCol="false" tIns="60411" lIns="60411" bIns="60411" rIns="60411"/>
            <a:lstStyle/>
            <a:p>
              <a:pPr algn="ctr">
                <a:lnSpc>
                  <a:spcPts val="3359"/>
                </a:lnSpc>
              </a:pPr>
            </a:p>
          </p:txBody>
        </p:sp>
      </p:grpSp>
      <p:sp>
        <p:nvSpPr>
          <p:cNvPr name="TextBox 16" id="16"/>
          <p:cNvSpPr txBox="true"/>
          <p:nvPr/>
        </p:nvSpPr>
        <p:spPr>
          <a:xfrm rot="0">
            <a:off x="2141210" y="2849478"/>
            <a:ext cx="13958798" cy="5703570"/>
          </a:xfrm>
          <a:prstGeom prst="rect">
            <a:avLst/>
          </a:prstGeom>
        </p:spPr>
        <p:txBody>
          <a:bodyPr anchor="t" rtlCol="false" tIns="0" lIns="0" bIns="0" rIns="0">
            <a:spAutoFit/>
          </a:bodyPr>
          <a:lstStyle/>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The dataset consists of survey responses focused on concerns and optimism surrounding AI across various domains.</a:t>
            </a:r>
          </a:p>
          <a:p>
            <a:pPr algn="l">
              <a:lnSpc>
                <a:spcPts val="3779"/>
              </a:lnSpc>
            </a:pPr>
          </a:p>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Its structured format makes it well-suited for analysis using statistical and machine learning techniques.</a:t>
            </a:r>
          </a:p>
          <a:p>
            <a:pPr algn="l">
              <a:lnSpc>
                <a:spcPts val="3779"/>
              </a:lnSpc>
            </a:pPr>
          </a:p>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Each column represents a unique aspect of AI perception, including public sentiment, demographic details, impacted sectors, and opinions on AI adoption.</a:t>
            </a:r>
          </a:p>
          <a:p>
            <a:pPr algn="l">
              <a:lnSpc>
                <a:spcPts val="3779"/>
              </a:lnSpc>
            </a:pPr>
          </a:p>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After a thorough evaluation, no major missing or inconsistent entries were identified.</a:t>
            </a:r>
          </a:p>
        </p:txBody>
      </p:sp>
    </p:spTree>
  </p:cSld>
  <p:clrMapOvr>
    <a:masterClrMapping/>
  </p:clrMapOvr>
  <p:transition spd="med">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102870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alphaModFix amt="60000"/>
            </a:blip>
            <a:stretch>
              <a:fillRect l="0" t="0" r="0" b="0"/>
            </a:stretch>
          </a:blipFill>
        </p:spPr>
      </p:sp>
      <p:sp>
        <p:nvSpPr>
          <p:cNvPr name="Freeform 4" id="4"/>
          <p:cNvSpPr/>
          <p:nvPr/>
        </p:nvSpPr>
        <p:spPr>
          <a:xfrm flipH="true" flipV="false" rot="0">
            <a:off x="0" y="102870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alphaModFix amt="60000"/>
            </a:blip>
            <a:stretch>
              <a:fillRect l="0" t="0" r="0" b="0"/>
            </a:stretch>
          </a:blipFill>
        </p:spPr>
      </p:sp>
      <p:sp>
        <p:nvSpPr>
          <p:cNvPr name="TextBox 5" id="5"/>
          <p:cNvSpPr txBox="true"/>
          <p:nvPr/>
        </p:nvSpPr>
        <p:spPr>
          <a:xfrm rot="0">
            <a:off x="10199826" y="1167235"/>
            <a:ext cx="3359816"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ANALYSIS</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381838" y="505236"/>
            <a:ext cx="1524325" cy="1524325"/>
          </a:xfrm>
          <a:custGeom>
            <a:avLst/>
            <a:gdLst/>
            <a:ahLst/>
            <a:cxnLst/>
            <a:rect r="r" b="b" t="t" l="l"/>
            <a:pathLst>
              <a:path h="1524325" w="1524325">
                <a:moveTo>
                  <a:pt x="0" y="0"/>
                </a:moveTo>
                <a:lnTo>
                  <a:pt x="1524324" y="0"/>
                </a:lnTo>
                <a:lnTo>
                  <a:pt x="1524324" y="1524325"/>
                </a:lnTo>
                <a:lnTo>
                  <a:pt x="0" y="15243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032320" y="1167235"/>
            <a:ext cx="3054243" cy="556895"/>
          </a:xfrm>
          <a:prstGeom prst="rect">
            <a:avLst/>
          </a:prstGeom>
        </p:spPr>
        <p:txBody>
          <a:bodyPr anchor="t" rtlCol="false" tIns="0" lIns="0" bIns="0" rIns="0">
            <a:spAutoFit/>
          </a:bodyPr>
          <a:lstStyle/>
          <a:p>
            <a:pPr algn="ctr">
              <a:lnSpc>
                <a:spcPts val="4239"/>
              </a:lnSpc>
            </a:pPr>
            <a:r>
              <a:rPr lang="en-US" sz="3999" spc="399">
                <a:solidFill>
                  <a:srgbClr val="FFFFFF"/>
                </a:solidFill>
                <a:latin typeface="League Spartan"/>
                <a:ea typeface="League Spartan"/>
                <a:cs typeface="League Spartan"/>
                <a:sym typeface="League Spartan"/>
              </a:rPr>
              <a:t>DATASET</a:t>
            </a:r>
          </a:p>
        </p:txBody>
      </p:sp>
      <p:grpSp>
        <p:nvGrpSpPr>
          <p:cNvPr name="Group 10" id="10"/>
          <p:cNvGrpSpPr/>
          <p:nvPr/>
        </p:nvGrpSpPr>
        <p:grpSpPr>
          <a:xfrm rot="0">
            <a:off x="1770591" y="2579640"/>
            <a:ext cx="14746819" cy="6309970"/>
            <a:chOff x="0" y="0"/>
            <a:chExt cx="3266014" cy="1397484"/>
          </a:xfrm>
        </p:grpSpPr>
        <p:sp>
          <p:nvSpPr>
            <p:cNvPr name="Freeform 11" id="11"/>
            <p:cNvSpPr/>
            <p:nvPr/>
          </p:nvSpPr>
          <p:spPr>
            <a:xfrm flipH="false" flipV="false" rot="0">
              <a:off x="0" y="0"/>
              <a:ext cx="3266014" cy="1397484"/>
            </a:xfrm>
            <a:custGeom>
              <a:avLst/>
              <a:gdLst/>
              <a:ahLst/>
              <a:cxnLst/>
              <a:rect r="r" b="b" t="t" l="l"/>
              <a:pathLst>
                <a:path h="1397484" w="3266014">
                  <a:moveTo>
                    <a:pt x="0" y="0"/>
                  </a:moveTo>
                  <a:lnTo>
                    <a:pt x="3266014" y="0"/>
                  </a:lnTo>
                  <a:lnTo>
                    <a:pt x="3266014" y="1397484"/>
                  </a:lnTo>
                  <a:lnTo>
                    <a:pt x="0" y="1397484"/>
                  </a:lnTo>
                  <a:close/>
                </a:path>
              </a:pathLst>
            </a:custGeom>
            <a:solidFill>
              <a:srgbClr val="FFFFFF">
                <a:alpha val="21961"/>
              </a:srgbClr>
            </a:solidFill>
            <a:ln w="38100" cap="sq">
              <a:solidFill>
                <a:srgbClr val="FFFFFF">
                  <a:alpha val="21961"/>
                </a:srgbClr>
              </a:solidFill>
              <a:prstDash val="solid"/>
              <a:miter/>
            </a:ln>
          </p:spPr>
        </p:sp>
        <p:sp>
          <p:nvSpPr>
            <p:cNvPr name="TextBox 12" id="12"/>
            <p:cNvSpPr txBox="true"/>
            <p:nvPr/>
          </p:nvSpPr>
          <p:spPr>
            <a:xfrm>
              <a:off x="0" y="-38100"/>
              <a:ext cx="3266014" cy="1435584"/>
            </a:xfrm>
            <a:prstGeom prst="rect">
              <a:avLst/>
            </a:prstGeom>
          </p:spPr>
          <p:txBody>
            <a:bodyPr anchor="ctr" rtlCol="false" tIns="60411" lIns="60411" bIns="60411" rIns="60411"/>
            <a:lstStyle/>
            <a:p>
              <a:pPr algn="ctr">
                <a:lnSpc>
                  <a:spcPts val="3359"/>
                </a:lnSpc>
              </a:pPr>
            </a:p>
          </p:txBody>
        </p:sp>
      </p:grpSp>
      <p:grpSp>
        <p:nvGrpSpPr>
          <p:cNvPr name="Group 13" id="13"/>
          <p:cNvGrpSpPr/>
          <p:nvPr/>
        </p:nvGrpSpPr>
        <p:grpSpPr>
          <a:xfrm rot="0">
            <a:off x="1770591" y="2574853"/>
            <a:ext cx="14746819" cy="6309970"/>
            <a:chOff x="0" y="0"/>
            <a:chExt cx="3266014" cy="1397484"/>
          </a:xfrm>
        </p:grpSpPr>
        <p:sp>
          <p:nvSpPr>
            <p:cNvPr name="Freeform 14" id="14"/>
            <p:cNvSpPr/>
            <p:nvPr/>
          </p:nvSpPr>
          <p:spPr>
            <a:xfrm flipH="false" flipV="false" rot="0">
              <a:off x="0" y="0"/>
              <a:ext cx="3266014" cy="1397484"/>
            </a:xfrm>
            <a:custGeom>
              <a:avLst/>
              <a:gdLst/>
              <a:ahLst/>
              <a:cxnLst/>
              <a:rect r="r" b="b" t="t" l="l"/>
              <a:pathLst>
                <a:path h="1397484" w="3266014">
                  <a:moveTo>
                    <a:pt x="0" y="0"/>
                  </a:moveTo>
                  <a:lnTo>
                    <a:pt x="3266014" y="0"/>
                  </a:lnTo>
                  <a:lnTo>
                    <a:pt x="3266014" y="1397484"/>
                  </a:lnTo>
                  <a:lnTo>
                    <a:pt x="0" y="1397484"/>
                  </a:ln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0" y="-38100"/>
              <a:ext cx="3266014" cy="1435584"/>
            </a:xfrm>
            <a:prstGeom prst="rect">
              <a:avLst/>
            </a:prstGeom>
          </p:spPr>
          <p:txBody>
            <a:bodyPr anchor="ctr" rtlCol="false" tIns="60411" lIns="60411" bIns="60411" rIns="60411"/>
            <a:lstStyle/>
            <a:p>
              <a:pPr algn="ctr">
                <a:lnSpc>
                  <a:spcPts val="3359"/>
                </a:lnSpc>
              </a:pPr>
            </a:p>
          </p:txBody>
        </p:sp>
      </p:grpSp>
      <p:sp>
        <p:nvSpPr>
          <p:cNvPr name="TextBox 16" id="16"/>
          <p:cNvSpPr txBox="true"/>
          <p:nvPr/>
        </p:nvSpPr>
        <p:spPr>
          <a:xfrm rot="0">
            <a:off x="2141210" y="3087603"/>
            <a:ext cx="13958798" cy="5227320"/>
          </a:xfrm>
          <a:prstGeom prst="rect">
            <a:avLst/>
          </a:prstGeom>
        </p:spPr>
        <p:txBody>
          <a:bodyPr anchor="t" rtlCol="false" tIns="0" lIns="0" bIns="0" rIns="0">
            <a:spAutoFit/>
          </a:bodyPr>
          <a:lstStyle/>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There were duplicate entires, however we removed them during the cleaning process of the data.</a:t>
            </a:r>
          </a:p>
          <a:p>
            <a:pPr algn="l">
              <a:lnSpc>
                <a:spcPts val="3779"/>
              </a:lnSpc>
            </a:pPr>
          </a:p>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A lot of data required cleaning and standardization to ensure validity and accurate testing, such as reformatting the datetime.</a:t>
            </a:r>
          </a:p>
          <a:p>
            <a:pPr algn="l">
              <a:lnSpc>
                <a:spcPts val="3779"/>
              </a:lnSpc>
            </a:pPr>
          </a:p>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Some of the AI content referred to specific AI applications such as healthcare, which needed to be analyzed differently.</a:t>
            </a:r>
          </a:p>
          <a:p>
            <a:pPr algn="l">
              <a:lnSpc>
                <a:spcPts val="3779"/>
              </a:lnSpc>
            </a:pPr>
          </a:p>
          <a:p>
            <a:pPr algn="l" marL="582927" indent="-291463" lvl="1">
              <a:lnSpc>
                <a:spcPts val="3779"/>
              </a:lnSpc>
              <a:buFont typeface="Arial"/>
              <a:buChar char="•"/>
            </a:pPr>
            <a:r>
              <a:rPr lang="en-US" b="true" sz="2699">
                <a:solidFill>
                  <a:srgbClr val="FFFFFF"/>
                </a:solidFill>
                <a:latin typeface="Canva Sans Bold"/>
                <a:ea typeface="Canva Sans Bold"/>
                <a:cs typeface="Canva Sans Bold"/>
                <a:sym typeface="Canva Sans Bold"/>
              </a:rPr>
              <a:t>Note that the articles are limited to NYT articles, which might not fully reflect the broader population, containing biases.</a:t>
            </a:r>
          </a:p>
        </p:txBody>
      </p:sp>
    </p:spTree>
  </p:cSld>
  <p:clrMapOvr>
    <a:masterClrMapping/>
  </p:clrMapOvr>
  <p:transition spd="med">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267746"/>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Open Sans Extra Bold"/>
                <a:ea typeface="Open Sans Extra Bold"/>
                <a:cs typeface="Open Sans Extra Bold"/>
                <a:sym typeface="Open Sans Extra Bold"/>
              </a:rPr>
              <a:t>STATISTICS</a:t>
            </a:r>
          </a:p>
        </p:txBody>
      </p:sp>
      <p:sp>
        <p:nvSpPr>
          <p:cNvPr name="TextBox 9" id="9"/>
          <p:cNvSpPr txBox="true"/>
          <p:nvPr/>
        </p:nvSpPr>
        <p:spPr>
          <a:xfrm rot="0">
            <a:off x="4102829" y="5483700"/>
            <a:ext cx="10082341" cy="1489491"/>
          </a:xfrm>
          <a:prstGeom prst="rect">
            <a:avLst/>
          </a:prstGeom>
        </p:spPr>
        <p:txBody>
          <a:bodyPr anchor="t" rtlCol="false" tIns="0" lIns="0" bIns="0" rIns="0">
            <a:spAutoFit/>
          </a:bodyPr>
          <a:lstStyle/>
          <a:p>
            <a:pPr algn="ctr" marL="0" indent="0" lvl="0">
              <a:lnSpc>
                <a:spcPts val="2952"/>
              </a:lnSpc>
              <a:spcBef>
                <a:spcPct val="0"/>
              </a:spcBef>
            </a:pPr>
            <a:r>
              <a:rPr lang="en-US" sz="2108" spc="-42">
                <a:solidFill>
                  <a:srgbClr val="FFFFFF"/>
                </a:solidFill>
                <a:latin typeface="Poppins"/>
                <a:ea typeface="Poppins"/>
                <a:cs typeface="Poppins"/>
                <a:sym typeface="Poppins"/>
              </a:rPr>
              <a:t>Through visualizations such as bar charts, cluster graphs, linear regressions, and K-means clustering, we found data patterns of AI public sentiment and specific metrics to help analyze how AI will affect businesses and ethical considerations of AI advancements.</a:t>
            </a:r>
            <a:r>
              <a:rPr lang="en-US" sz="2108" spc="-42">
                <a:solidFill>
                  <a:srgbClr val="FFFFFF"/>
                </a:solidFill>
                <a:latin typeface="Poppins"/>
                <a:ea typeface="Poppins"/>
                <a:cs typeface="Poppins"/>
                <a:sym typeface="Poppins"/>
              </a:rPr>
              <a:t> </a:t>
            </a:r>
          </a:p>
        </p:txBody>
      </p:sp>
    </p:spTree>
  </p:cSld>
  <p:clrMapOvr>
    <a:masterClrMapping/>
  </p:clrMapOvr>
  <p:transition spd="med">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44979"/>
        </a:solidFill>
      </p:bgPr>
    </p:bg>
    <p:spTree>
      <p:nvGrpSpPr>
        <p:cNvPr id="1" name=""/>
        <p:cNvGrpSpPr/>
        <p:nvPr/>
      </p:nvGrpSpPr>
      <p:grpSpPr>
        <a:xfrm>
          <a:off x="0" y="0"/>
          <a:ext cx="0" cy="0"/>
          <a:chOff x="0" y="0"/>
          <a:chExt cx="0" cy="0"/>
        </a:xfrm>
      </p:grpSpPr>
      <p:sp>
        <p:nvSpPr>
          <p:cNvPr name="Freeform 2" id="2"/>
          <p:cNvSpPr/>
          <p:nvPr/>
        </p:nvSpPr>
        <p:spPr>
          <a:xfrm flipH="false" flipV="false" rot="0">
            <a:off x="-4763" y="0"/>
            <a:ext cx="18288000" cy="10264140"/>
          </a:xfrm>
          <a:custGeom>
            <a:avLst/>
            <a:gdLst/>
            <a:ahLst/>
            <a:cxnLst/>
            <a:rect r="r" b="b" t="t" l="l"/>
            <a:pathLst>
              <a:path h="10264140" w="18288000">
                <a:moveTo>
                  <a:pt x="0" y="0"/>
                </a:moveTo>
                <a:lnTo>
                  <a:pt x="18288000" y="0"/>
                </a:lnTo>
                <a:lnTo>
                  <a:pt x="18288000" y="10264140"/>
                </a:lnTo>
                <a:lnTo>
                  <a:pt x="0" y="10264140"/>
                </a:lnTo>
                <a:lnTo>
                  <a:pt x="0" y="0"/>
                </a:lnTo>
                <a:close/>
              </a:path>
            </a:pathLst>
          </a:custGeom>
          <a:blipFill>
            <a:blip r:embed="rId3">
              <a:alphaModFix amt="14000"/>
            </a:blip>
            <a:stretch>
              <a:fillRect l="0" t="0" r="0" b="0"/>
            </a:stretch>
          </a:blipFill>
        </p:spPr>
      </p:sp>
      <p:sp>
        <p:nvSpPr>
          <p:cNvPr name="Freeform 3" id="3"/>
          <p:cNvSpPr/>
          <p:nvPr/>
        </p:nvSpPr>
        <p:spPr>
          <a:xfrm flipH="false" flipV="false" rot="0">
            <a:off x="-6804970" y="2050471"/>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41017" y="8599171"/>
            <a:ext cx="12596441" cy="1234440"/>
          </a:xfrm>
          <a:prstGeom prst="rect">
            <a:avLst/>
          </a:prstGeom>
        </p:spPr>
        <p:txBody>
          <a:bodyPr anchor="t" rtlCol="false" tIns="0" lIns="0" bIns="0" rIns="0">
            <a:spAutoFit/>
          </a:bodyPr>
          <a:lstStyle/>
          <a:p>
            <a:pPr algn="l">
              <a:lnSpc>
                <a:spcPts val="3359"/>
              </a:lnSpc>
            </a:pPr>
            <a:r>
              <a:rPr lang="en-US" sz="2400" b="true">
                <a:solidFill>
                  <a:srgbClr val="FFFFFF"/>
                </a:solidFill>
                <a:latin typeface="Canva Sans Bold"/>
                <a:ea typeface="Canva Sans Bold"/>
                <a:cs typeface="Canva Sans Bold"/>
                <a:sym typeface="Canva Sans Bold"/>
              </a:rPr>
              <a:t>Conclusion: </a:t>
            </a:r>
          </a:p>
          <a:p>
            <a:pPr algn="l" marL="518160" indent="-259080" lvl="1">
              <a:lnSpc>
                <a:spcPts val="3359"/>
              </a:lnSpc>
              <a:buFont typeface="Arial"/>
              <a:buChar char="•"/>
            </a:pPr>
            <a:r>
              <a:rPr lang="en-US" b="true" sz="2400">
                <a:solidFill>
                  <a:srgbClr val="FFFFFF"/>
                </a:solidFill>
                <a:latin typeface="Canva Sans Bold"/>
                <a:ea typeface="Canva Sans Bold"/>
                <a:cs typeface="Canva Sans Bold"/>
                <a:sym typeface="Canva Sans Bold"/>
              </a:rPr>
              <a:t>AI is generally perceived positively, with trends toward optimism and neutrality. </a:t>
            </a:r>
          </a:p>
          <a:p>
            <a:pPr algn="l" marL="518160" indent="-259080" lvl="1">
              <a:lnSpc>
                <a:spcPts val="3359"/>
              </a:lnSpc>
              <a:spcBef>
                <a:spcPct val="0"/>
              </a:spcBef>
              <a:buFont typeface="Arial"/>
              <a:buChar char="•"/>
            </a:pPr>
            <a:r>
              <a:rPr lang="en-US" b="true" sz="2400">
                <a:solidFill>
                  <a:srgbClr val="FFFFFF"/>
                </a:solidFill>
                <a:latin typeface="Canva Sans Bold"/>
                <a:ea typeface="Canva Sans Bold"/>
                <a:cs typeface="Canva Sans Bold"/>
                <a:sym typeface="Canva Sans Bold"/>
              </a:rPr>
              <a:t>Minimal negativity highlights areas for improvement.</a:t>
            </a:r>
          </a:p>
        </p:txBody>
      </p:sp>
      <p:sp>
        <p:nvSpPr>
          <p:cNvPr name="Freeform 5" id="5"/>
          <p:cNvSpPr/>
          <p:nvPr/>
        </p:nvSpPr>
        <p:spPr>
          <a:xfrm flipH="false" flipV="false" rot="0">
            <a:off x="10778813" y="-2926171"/>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4">
              <a:alphaModFix amt="31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426754" y="1028700"/>
            <a:ext cx="11434492" cy="7275196"/>
          </a:xfrm>
          <a:custGeom>
            <a:avLst/>
            <a:gdLst/>
            <a:ahLst/>
            <a:cxnLst/>
            <a:rect r="r" b="b" t="t" l="l"/>
            <a:pathLst>
              <a:path h="7275196" w="11434492">
                <a:moveTo>
                  <a:pt x="0" y="0"/>
                </a:moveTo>
                <a:lnTo>
                  <a:pt x="11434492" y="0"/>
                </a:lnTo>
                <a:lnTo>
                  <a:pt x="11434492" y="7275196"/>
                </a:lnTo>
                <a:lnTo>
                  <a:pt x="0" y="7275196"/>
                </a:lnTo>
                <a:lnTo>
                  <a:pt x="0" y="0"/>
                </a:lnTo>
                <a:close/>
              </a:path>
            </a:pathLst>
          </a:custGeom>
          <a:blipFill>
            <a:blip r:embed="rId6"/>
            <a:stretch>
              <a:fillRect l="0" t="0" r="0" b="0"/>
            </a:stretch>
          </a:blipFill>
        </p:spPr>
      </p:sp>
      <p:sp>
        <p:nvSpPr>
          <p:cNvPr name="TextBox 7" id="7"/>
          <p:cNvSpPr txBox="true"/>
          <p:nvPr/>
        </p:nvSpPr>
        <p:spPr>
          <a:xfrm rot="0">
            <a:off x="7801510" y="173652"/>
            <a:ext cx="2684981" cy="522863"/>
          </a:xfrm>
          <a:prstGeom prst="rect">
            <a:avLst/>
          </a:prstGeom>
        </p:spPr>
        <p:txBody>
          <a:bodyPr anchor="t" rtlCol="false" tIns="0" lIns="0" bIns="0" rIns="0">
            <a:spAutoFit/>
          </a:bodyPr>
          <a:lstStyle/>
          <a:p>
            <a:pPr algn="ctr" marL="0" indent="0" lvl="0">
              <a:lnSpc>
                <a:spcPts val="4287"/>
              </a:lnSpc>
              <a:spcBef>
                <a:spcPct val="0"/>
              </a:spcBef>
            </a:pPr>
            <a:r>
              <a:rPr lang="en-US" sz="3062">
                <a:solidFill>
                  <a:srgbClr val="FFFFFF"/>
                </a:solidFill>
                <a:latin typeface="Open Sans Extra Bold"/>
                <a:ea typeface="Open Sans Extra Bold"/>
                <a:cs typeface="Open Sans Extra Bold"/>
                <a:sym typeface="Open Sans Extra Bold"/>
              </a:rPr>
              <a:t>STATISTICS</a:t>
            </a:r>
          </a:p>
        </p:txBody>
      </p:sp>
      <p:grpSp>
        <p:nvGrpSpPr>
          <p:cNvPr name="Group 8" id="8"/>
          <p:cNvGrpSpPr/>
          <p:nvPr/>
        </p:nvGrpSpPr>
        <p:grpSpPr>
          <a:xfrm rot="0">
            <a:off x="16578023" y="4273723"/>
            <a:ext cx="1362555" cy="785149"/>
            <a:chOff x="0" y="0"/>
            <a:chExt cx="1816740" cy="1046865"/>
          </a:xfrm>
        </p:grpSpPr>
        <p:sp>
          <p:nvSpPr>
            <p:cNvPr name="Freeform 9" id="9"/>
            <p:cNvSpPr/>
            <p:nvPr/>
          </p:nvSpPr>
          <p:spPr>
            <a:xfrm flipH="false" flipV="false" rot="5400000">
              <a:off x="762249" y="-7625"/>
              <a:ext cx="1046865" cy="1062116"/>
            </a:xfrm>
            <a:custGeom>
              <a:avLst/>
              <a:gdLst/>
              <a:ahLst/>
              <a:cxnLst/>
              <a:rect r="r" b="b" t="t" l="l"/>
              <a:pathLst>
                <a:path h="1062116" w="1046865">
                  <a:moveTo>
                    <a:pt x="0" y="0"/>
                  </a:moveTo>
                  <a:lnTo>
                    <a:pt x="1046865" y="0"/>
                  </a:lnTo>
                  <a:lnTo>
                    <a:pt x="1046865"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7625" y="-7625"/>
              <a:ext cx="1046865" cy="1062116"/>
            </a:xfrm>
            <a:custGeom>
              <a:avLst/>
              <a:gdLst/>
              <a:ahLst/>
              <a:cxnLst/>
              <a:rect r="r" b="b" t="t" l="l"/>
              <a:pathLst>
                <a:path h="1062116" w="1046865">
                  <a:moveTo>
                    <a:pt x="0" y="0"/>
                  </a:moveTo>
                  <a:lnTo>
                    <a:pt x="1046866" y="0"/>
                  </a:lnTo>
                  <a:lnTo>
                    <a:pt x="1046866"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grpSp>
      <p:grpSp>
        <p:nvGrpSpPr>
          <p:cNvPr name="Group 11" id="11"/>
          <p:cNvGrpSpPr/>
          <p:nvPr/>
        </p:nvGrpSpPr>
        <p:grpSpPr>
          <a:xfrm rot="-10800000">
            <a:off x="347423" y="4273723"/>
            <a:ext cx="1362555" cy="785149"/>
            <a:chOff x="0" y="0"/>
            <a:chExt cx="1816740" cy="1046865"/>
          </a:xfrm>
        </p:grpSpPr>
        <p:sp>
          <p:nvSpPr>
            <p:cNvPr name="Freeform 12" id="12"/>
            <p:cNvSpPr/>
            <p:nvPr/>
          </p:nvSpPr>
          <p:spPr>
            <a:xfrm flipH="false" flipV="false" rot="5400000">
              <a:off x="762249" y="-7625"/>
              <a:ext cx="1046865" cy="1062116"/>
            </a:xfrm>
            <a:custGeom>
              <a:avLst/>
              <a:gdLst/>
              <a:ahLst/>
              <a:cxnLst/>
              <a:rect r="r" b="b" t="t" l="l"/>
              <a:pathLst>
                <a:path h="1062116" w="1046865">
                  <a:moveTo>
                    <a:pt x="0" y="0"/>
                  </a:moveTo>
                  <a:lnTo>
                    <a:pt x="1046865" y="0"/>
                  </a:lnTo>
                  <a:lnTo>
                    <a:pt x="1046865"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00000">
              <a:off x="7625" y="-7625"/>
              <a:ext cx="1046865" cy="1062116"/>
            </a:xfrm>
            <a:custGeom>
              <a:avLst/>
              <a:gdLst/>
              <a:ahLst/>
              <a:cxnLst/>
              <a:rect r="r" b="b" t="t" l="l"/>
              <a:pathLst>
                <a:path h="1062116" w="1046865">
                  <a:moveTo>
                    <a:pt x="0" y="0"/>
                  </a:moveTo>
                  <a:lnTo>
                    <a:pt x="1046866" y="0"/>
                  </a:lnTo>
                  <a:lnTo>
                    <a:pt x="1046866"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grpSp>
    </p:spTree>
  </p:cSld>
  <p:clrMapOvr>
    <a:masterClrMapping/>
  </p:clrMapOvr>
  <p:transition spd="med">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44979"/>
        </a:solidFill>
      </p:bgPr>
    </p:bg>
    <p:spTree>
      <p:nvGrpSpPr>
        <p:cNvPr id="1" name=""/>
        <p:cNvGrpSpPr/>
        <p:nvPr/>
      </p:nvGrpSpPr>
      <p:grpSpPr>
        <a:xfrm>
          <a:off x="0" y="0"/>
          <a:ext cx="0" cy="0"/>
          <a:chOff x="0" y="0"/>
          <a:chExt cx="0" cy="0"/>
        </a:xfrm>
      </p:grpSpPr>
      <p:sp>
        <p:nvSpPr>
          <p:cNvPr name="Freeform 2" id="2"/>
          <p:cNvSpPr/>
          <p:nvPr/>
        </p:nvSpPr>
        <p:spPr>
          <a:xfrm flipH="false" flipV="false" rot="0">
            <a:off x="-6804970" y="2050471"/>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778813" y="-2926171"/>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0"/>
            <a:ext cx="18288000" cy="10264140"/>
          </a:xfrm>
          <a:custGeom>
            <a:avLst/>
            <a:gdLst/>
            <a:ahLst/>
            <a:cxnLst/>
            <a:rect r="r" b="b" t="t" l="l"/>
            <a:pathLst>
              <a:path h="10264140" w="18288000">
                <a:moveTo>
                  <a:pt x="0" y="0"/>
                </a:moveTo>
                <a:lnTo>
                  <a:pt x="18288000" y="0"/>
                </a:lnTo>
                <a:lnTo>
                  <a:pt x="18288000" y="10264140"/>
                </a:lnTo>
                <a:lnTo>
                  <a:pt x="0" y="10264140"/>
                </a:lnTo>
                <a:lnTo>
                  <a:pt x="0" y="0"/>
                </a:lnTo>
                <a:close/>
              </a:path>
            </a:pathLst>
          </a:custGeom>
          <a:blipFill>
            <a:blip r:embed="rId5">
              <a:alphaModFix amt="14000"/>
            </a:blip>
            <a:stretch>
              <a:fillRect l="0" t="0" r="0" b="0"/>
            </a:stretch>
          </a:blipFill>
        </p:spPr>
      </p:sp>
      <p:sp>
        <p:nvSpPr>
          <p:cNvPr name="Freeform 5" id="5"/>
          <p:cNvSpPr/>
          <p:nvPr/>
        </p:nvSpPr>
        <p:spPr>
          <a:xfrm flipH="false" flipV="false" rot="0">
            <a:off x="2951961" y="1098350"/>
            <a:ext cx="12384078" cy="6733842"/>
          </a:xfrm>
          <a:custGeom>
            <a:avLst/>
            <a:gdLst/>
            <a:ahLst/>
            <a:cxnLst/>
            <a:rect r="r" b="b" t="t" l="l"/>
            <a:pathLst>
              <a:path h="6733842" w="12384078">
                <a:moveTo>
                  <a:pt x="0" y="0"/>
                </a:moveTo>
                <a:lnTo>
                  <a:pt x="12384078" y="0"/>
                </a:lnTo>
                <a:lnTo>
                  <a:pt x="12384078" y="6733842"/>
                </a:lnTo>
                <a:lnTo>
                  <a:pt x="0" y="6733842"/>
                </a:lnTo>
                <a:lnTo>
                  <a:pt x="0" y="0"/>
                </a:lnTo>
                <a:close/>
              </a:path>
            </a:pathLst>
          </a:custGeom>
          <a:blipFill>
            <a:blip r:embed="rId6"/>
            <a:stretch>
              <a:fillRect l="0" t="0" r="0" b="0"/>
            </a:stretch>
          </a:blipFill>
        </p:spPr>
      </p:sp>
      <p:sp>
        <p:nvSpPr>
          <p:cNvPr name="TextBox 6" id="6"/>
          <p:cNvSpPr txBox="true"/>
          <p:nvPr/>
        </p:nvSpPr>
        <p:spPr>
          <a:xfrm rot="0">
            <a:off x="1960148" y="8144851"/>
            <a:ext cx="14367704" cy="1653540"/>
          </a:xfrm>
          <a:prstGeom prst="rect">
            <a:avLst/>
          </a:prstGeom>
        </p:spPr>
        <p:txBody>
          <a:bodyPr anchor="t" rtlCol="false" tIns="0" lIns="0" bIns="0" rIns="0">
            <a:spAutoFit/>
          </a:bodyPr>
          <a:lstStyle/>
          <a:p>
            <a:pPr algn="l">
              <a:lnSpc>
                <a:spcPts val="3359"/>
              </a:lnSpc>
            </a:pPr>
            <a:r>
              <a:rPr lang="en-US" sz="2400" b="true">
                <a:solidFill>
                  <a:srgbClr val="FFFFFF"/>
                </a:solidFill>
                <a:latin typeface="Canva Sans Bold"/>
                <a:ea typeface="Canva Sans Bold"/>
                <a:cs typeface="Canva Sans Bold"/>
                <a:sym typeface="Canva Sans Bold"/>
              </a:rPr>
              <a:t>Conclusion: </a:t>
            </a:r>
          </a:p>
          <a:p>
            <a:pPr algn="l" marL="518160" indent="-259080" lvl="1">
              <a:lnSpc>
                <a:spcPts val="3359"/>
              </a:lnSpc>
              <a:buFont typeface="Arial"/>
              <a:buChar char="•"/>
            </a:pPr>
            <a:r>
              <a:rPr lang="en-US" b="true" sz="2400">
                <a:solidFill>
                  <a:srgbClr val="FFFFFF"/>
                </a:solidFill>
                <a:latin typeface="Canva Sans Bold"/>
                <a:ea typeface="Canva Sans Bold"/>
                <a:cs typeface="Canva Sans Bold"/>
                <a:sym typeface="Canva Sans Bold"/>
              </a:rPr>
              <a:t>Negative articles remained low but still increased alongside the rise in positivity, suggesting growing concerns.</a:t>
            </a:r>
          </a:p>
          <a:p>
            <a:pPr algn="l" marL="518160" indent="-259080" lvl="1">
              <a:lnSpc>
                <a:spcPts val="3359"/>
              </a:lnSpc>
              <a:spcBef>
                <a:spcPct val="0"/>
              </a:spcBef>
              <a:buFont typeface="Arial"/>
              <a:buChar char="•"/>
            </a:pPr>
            <a:r>
              <a:rPr lang="en-US" b="true" sz="2400">
                <a:solidFill>
                  <a:srgbClr val="FFFFFF"/>
                </a:solidFill>
                <a:latin typeface="Canva Sans Bold"/>
                <a:ea typeface="Canva Sans Bold"/>
                <a:cs typeface="Canva Sans Bold"/>
                <a:sym typeface="Canva Sans Bold"/>
              </a:rPr>
              <a:t>Society is optimistic about AI but increasingly aware of ethical and job-related challenges.</a:t>
            </a:r>
          </a:p>
        </p:txBody>
      </p:sp>
      <p:sp>
        <p:nvSpPr>
          <p:cNvPr name="TextBox 7" id="7"/>
          <p:cNvSpPr txBox="true"/>
          <p:nvPr/>
        </p:nvSpPr>
        <p:spPr>
          <a:xfrm rot="0">
            <a:off x="7801510" y="173652"/>
            <a:ext cx="2684981" cy="522863"/>
          </a:xfrm>
          <a:prstGeom prst="rect">
            <a:avLst/>
          </a:prstGeom>
        </p:spPr>
        <p:txBody>
          <a:bodyPr anchor="t" rtlCol="false" tIns="0" lIns="0" bIns="0" rIns="0">
            <a:spAutoFit/>
          </a:bodyPr>
          <a:lstStyle/>
          <a:p>
            <a:pPr algn="ctr" marL="0" indent="0" lvl="0">
              <a:lnSpc>
                <a:spcPts val="4287"/>
              </a:lnSpc>
              <a:spcBef>
                <a:spcPct val="0"/>
              </a:spcBef>
            </a:pPr>
            <a:r>
              <a:rPr lang="en-US" sz="3062">
                <a:solidFill>
                  <a:srgbClr val="FFFFFF"/>
                </a:solidFill>
                <a:latin typeface="Open Sans Extra Bold"/>
                <a:ea typeface="Open Sans Extra Bold"/>
                <a:cs typeface="Open Sans Extra Bold"/>
                <a:sym typeface="Open Sans Extra Bold"/>
              </a:rPr>
              <a:t>STATISTICS</a:t>
            </a:r>
          </a:p>
        </p:txBody>
      </p:sp>
      <p:grpSp>
        <p:nvGrpSpPr>
          <p:cNvPr name="Group 8" id="8"/>
          <p:cNvGrpSpPr/>
          <p:nvPr/>
        </p:nvGrpSpPr>
        <p:grpSpPr>
          <a:xfrm rot="0">
            <a:off x="16578023" y="4273723"/>
            <a:ext cx="1362555" cy="785149"/>
            <a:chOff x="0" y="0"/>
            <a:chExt cx="1816740" cy="1046865"/>
          </a:xfrm>
        </p:grpSpPr>
        <p:sp>
          <p:nvSpPr>
            <p:cNvPr name="Freeform 9" id="9"/>
            <p:cNvSpPr/>
            <p:nvPr/>
          </p:nvSpPr>
          <p:spPr>
            <a:xfrm flipH="false" flipV="false" rot="5400000">
              <a:off x="762249" y="-7625"/>
              <a:ext cx="1046865" cy="1062116"/>
            </a:xfrm>
            <a:custGeom>
              <a:avLst/>
              <a:gdLst/>
              <a:ahLst/>
              <a:cxnLst/>
              <a:rect r="r" b="b" t="t" l="l"/>
              <a:pathLst>
                <a:path h="1062116" w="1046865">
                  <a:moveTo>
                    <a:pt x="0" y="0"/>
                  </a:moveTo>
                  <a:lnTo>
                    <a:pt x="1046865" y="0"/>
                  </a:lnTo>
                  <a:lnTo>
                    <a:pt x="1046865"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7625" y="-7625"/>
              <a:ext cx="1046865" cy="1062116"/>
            </a:xfrm>
            <a:custGeom>
              <a:avLst/>
              <a:gdLst/>
              <a:ahLst/>
              <a:cxnLst/>
              <a:rect r="r" b="b" t="t" l="l"/>
              <a:pathLst>
                <a:path h="1062116" w="1046865">
                  <a:moveTo>
                    <a:pt x="0" y="0"/>
                  </a:moveTo>
                  <a:lnTo>
                    <a:pt x="1046866" y="0"/>
                  </a:lnTo>
                  <a:lnTo>
                    <a:pt x="1046866"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grpSp>
      <p:grpSp>
        <p:nvGrpSpPr>
          <p:cNvPr name="Group 11" id="11"/>
          <p:cNvGrpSpPr/>
          <p:nvPr/>
        </p:nvGrpSpPr>
        <p:grpSpPr>
          <a:xfrm rot="-10800000">
            <a:off x="347423" y="4273723"/>
            <a:ext cx="1362555" cy="785149"/>
            <a:chOff x="0" y="0"/>
            <a:chExt cx="1816740" cy="1046865"/>
          </a:xfrm>
        </p:grpSpPr>
        <p:sp>
          <p:nvSpPr>
            <p:cNvPr name="Freeform 12" id="12"/>
            <p:cNvSpPr/>
            <p:nvPr/>
          </p:nvSpPr>
          <p:spPr>
            <a:xfrm flipH="false" flipV="false" rot="5400000">
              <a:off x="762249" y="-7625"/>
              <a:ext cx="1046865" cy="1062116"/>
            </a:xfrm>
            <a:custGeom>
              <a:avLst/>
              <a:gdLst/>
              <a:ahLst/>
              <a:cxnLst/>
              <a:rect r="r" b="b" t="t" l="l"/>
              <a:pathLst>
                <a:path h="1062116" w="1046865">
                  <a:moveTo>
                    <a:pt x="0" y="0"/>
                  </a:moveTo>
                  <a:lnTo>
                    <a:pt x="1046865" y="0"/>
                  </a:lnTo>
                  <a:lnTo>
                    <a:pt x="1046865"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00000">
              <a:off x="7625" y="-7625"/>
              <a:ext cx="1046865" cy="1062116"/>
            </a:xfrm>
            <a:custGeom>
              <a:avLst/>
              <a:gdLst/>
              <a:ahLst/>
              <a:cxnLst/>
              <a:rect r="r" b="b" t="t" l="l"/>
              <a:pathLst>
                <a:path h="1062116" w="1046865">
                  <a:moveTo>
                    <a:pt x="0" y="0"/>
                  </a:moveTo>
                  <a:lnTo>
                    <a:pt x="1046866" y="0"/>
                  </a:lnTo>
                  <a:lnTo>
                    <a:pt x="1046866"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44979"/>
        </a:solidFill>
      </p:bgPr>
    </p:bg>
    <p:spTree>
      <p:nvGrpSpPr>
        <p:cNvPr id="1" name=""/>
        <p:cNvGrpSpPr/>
        <p:nvPr/>
      </p:nvGrpSpPr>
      <p:grpSpPr>
        <a:xfrm>
          <a:off x="0" y="0"/>
          <a:ext cx="0" cy="0"/>
          <a:chOff x="0" y="0"/>
          <a:chExt cx="0" cy="0"/>
        </a:xfrm>
      </p:grpSpPr>
      <p:sp>
        <p:nvSpPr>
          <p:cNvPr name="Freeform 2" id="2"/>
          <p:cNvSpPr/>
          <p:nvPr/>
        </p:nvSpPr>
        <p:spPr>
          <a:xfrm flipH="false" flipV="false" rot="0">
            <a:off x="-6804970" y="2050471"/>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778813" y="-2926171"/>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3">
              <a:alphaModFix amt="3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0"/>
            <a:ext cx="18288000" cy="10264140"/>
          </a:xfrm>
          <a:custGeom>
            <a:avLst/>
            <a:gdLst/>
            <a:ahLst/>
            <a:cxnLst/>
            <a:rect r="r" b="b" t="t" l="l"/>
            <a:pathLst>
              <a:path h="10264140" w="18288000">
                <a:moveTo>
                  <a:pt x="0" y="0"/>
                </a:moveTo>
                <a:lnTo>
                  <a:pt x="18288000" y="0"/>
                </a:lnTo>
                <a:lnTo>
                  <a:pt x="18288000" y="10264140"/>
                </a:lnTo>
                <a:lnTo>
                  <a:pt x="0" y="10264140"/>
                </a:lnTo>
                <a:lnTo>
                  <a:pt x="0" y="0"/>
                </a:lnTo>
                <a:close/>
              </a:path>
            </a:pathLst>
          </a:custGeom>
          <a:blipFill>
            <a:blip r:embed="rId5">
              <a:alphaModFix amt="14000"/>
            </a:blip>
            <a:stretch>
              <a:fillRect l="0" t="0" r="0" b="0"/>
            </a:stretch>
          </a:blipFill>
        </p:spPr>
      </p:sp>
      <p:sp>
        <p:nvSpPr>
          <p:cNvPr name="TextBox 5" id="5"/>
          <p:cNvSpPr txBox="true"/>
          <p:nvPr/>
        </p:nvSpPr>
        <p:spPr>
          <a:xfrm rot="0">
            <a:off x="2058559" y="8259664"/>
            <a:ext cx="14367704" cy="1653540"/>
          </a:xfrm>
          <a:prstGeom prst="rect">
            <a:avLst/>
          </a:prstGeom>
        </p:spPr>
        <p:txBody>
          <a:bodyPr anchor="t" rtlCol="false" tIns="0" lIns="0" bIns="0" rIns="0">
            <a:spAutoFit/>
          </a:bodyPr>
          <a:lstStyle/>
          <a:p>
            <a:pPr algn="l">
              <a:lnSpc>
                <a:spcPts val="3359"/>
              </a:lnSpc>
            </a:pPr>
            <a:r>
              <a:rPr lang="en-US" sz="2400" b="true">
                <a:solidFill>
                  <a:srgbClr val="FFFFFF"/>
                </a:solidFill>
                <a:latin typeface="Canva Sans Bold"/>
                <a:ea typeface="Canva Sans Bold"/>
                <a:cs typeface="Canva Sans Bold"/>
                <a:sym typeface="Canva Sans Bold"/>
              </a:rPr>
              <a:t>Conclusion: </a:t>
            </a:r>
          </a:p>
          <a:p>
            <a:pPr algn="l" marL="518160" indent="-259080" lvl="1">
              <a:lnSpc>
                <a:spcPts val="3359"/>
              </a:lnSpc>
              <a:buFont typeface="Arial"/>
              <a:buChar char="•"/>
            </a:pPr>
            <a:r>
              <a:rPr lang="en-US" b="true" sz="2400">
                <a:solidFill>
                  <a:srgbClr val="FFFFFF"/>
                </a:solidFill>
                <a:latin typeface="Canva Sans Bold"/>
                <a:ea typeface="Canva Sans Bold"/>
                <a:cs typeface="Canva Sans Bold"/>
                <a:sym typeface="Canva Sans Bold"/>
              </a:rPr>
              <a:t>AI Mood over time is steadily neutral, leaning towards positivity.</a:t>
            </a:r>
          </a:p>
          <a:p>
            <a:pPr algn="l" marL="518160" indent="-259080" lvl="1">
              <a:lnSpc>
                <a:spcPts val="3359"/>
              </a:lnSpc>
              <a:spcBef>
                <a:spcPct val="0"/>
              </a:spcBef>
              <a:buFont typeface="Arial"/>
              <a:buChar char="•"/>
            </a:pPr>
            <a:r>
              <a:rPr lang="en-US" b="true" sz="2400">
                <a:solidFill>
                  <a:srgbClr val="FFFFFF"/>
                </a:solidFill>
                <a:latin typeface="Canva Sans Bold"/>
                <a:ea typeface="Canva Sans Bold"/>
                <a:cs typeface="Canva Sans Bold"/>
                <a:sym typeface="Canva Sans Bold"/>
              </a:rPr>
              <a:t>Drastic increase in both spectrums of AI Mood indicates the growing hope as well as the growing concerns regarding AI.</a:t>
            </a:r>
          </a:p>
        </p:txBody>
      </p:sp>
      <p:sp>
        <p:nvSpPr>
          <p:cNvPr name="TextBox 6" id="6"/>
          <p:cNvSpPr txBox="true"/>
          <p:nvPr/>
        </p:nvSpPr>
        <p:spPr>
          <a:xfrm rot="0">
            <a:off x="7801510" y="173652"/>
            <a:ext cx="2684981" cy="522863"/>
          </a:xfrm>
          <a:prstGeom prst="rect">
            <a:avLst/>
          </a:prstGeom>
        </p:spPr>
        <p:txBody>
          <a:bodyPr anchor="t" rtlCol="false" tIns="0" lIns="0" bIns="0" rIns="0">
            <a:spAutoFit/>
          </a:bodyPr>
          <a:lstStyle/>
          <a:p>
            <a:pPr algn="ctr" marL="0" indent="0" lvl="0">
              <a:lnSpc>
                <a:spcPts val="4287"/>
              </a:lnSpc>
              <a:spcBef>
                <a:spcPct val="0"/>
              </a:spcBef>
            </a:pPr>
            <a:r>
              <a:rPr lang="en-US" sz="3062">
                <a:solidFill>
                  <a:srgbClr val="FFFFFF"/>
                </a:solidFill>
                <a:latin typeface="Open Sans Extra Bold"/>
                <a:ea typeface="Open Sans Extra Bold"/>
                <a:cs typeface="Open Sans Extra Bold"/>
                <a:sym typeface="Open Sans Extra Bold"/>
              </a:rPr>
              <a:t>STATISTICS</a:t>
            </a:r>
          </a:p>
        </p:txBody>
      </p:sp>
      <p:sp>
        <p:nvSpPr>
          <p:cNvPr name="Freeform 7" id="7"/>
          <p:cNvSpPr/>
          <p:nvPr/>
        </p:nvSpPr>
        <p:spPr>
          <a:xfrm flipH="false" flipV="false" rot="0">
            <a:off x="3535389" y="815169"/>
            <a:ext cx="11217221" cy="7249129"/>
          </a:xfrm>
          <a:custGeom>
            <a:avLst/>
            <a:gdLst/>
            <a:ahLst/>
            <a:cxnLst/>
            <a:rect r="r" b="b" t="t" l="l"/>
            <a:pathLst>
              <a:path h="7249129" w="11217221">
                <a:moveTo>
                  <a:pt x="0" y="0"/>
                </a:moveTo>
                <a:lnTo>
                  <a:pt x="11217222" y="0"/>
                </a:lnTo>
                <a:lnTo>
                  <a:pt x="11217222" y="7249129"/>
                </a:lnTo>
                <a:lnTo>
                  <a:pt x="0" y="7249129"/>
                </a:lnTo>
                <a:lnTo>
                  <a:pt x="0" y="0"/>
                </a:lnTo>
                <a:close/>
              </a:path>
            </a:pathLst>
          </a:custGeom>
          <a:blipFill>
            <a:blip r:embed="rId6"/>
            <a:stretch>
              <a:fillRect l="0" t="0" r="0" b="0"/>
            </a:stretch>
          </a:blipFill>
        </p:spPr>
      </p:sp>
      <p:grpSp>
        <p:nvGrpSpPr>
          <p:cNvPr name="Group 8" id="8"/>
          <p:cNvGrpSpPr/>
          <p:nvPr/>
        </p:nvGrpSpPr>
        <p:grpSpPr>
          <a:xfrm rot="0">
            <a:off x="16578023" y="4273723"/>
            <a:ext cx="1362555" cy="785149"/>
            <a:chOff x="0" y="0"/>
            <a:chExt cx="1816740" cy="1046865"/>
          </a:xfrm>
        </p:grpSpPr>
        <p:sp>
          <p:nvSpPr>
            <p:cNvPr name="Freeform 9" id="9"/>
            <p:cNvSpPr/>
            <p:nvPr/>
          </p:nvSpPr>
          <p:spPr>
            <a:xfrm flipH="false" flipV="false" rot="5400000">
              <a:off x="762249" y="-7625"/>
              <a:ext cx="1046865" cy="1062116"/>
            </a:xfrm>
            <a:custGeom>
              <a:avLst/>
              <a:gdLst/>
              <a:ahLst/>
              <a:cxnLst/>
              <a:rect r="r" b="b" t="t" l="l"/>
              <a:pathLst>
                <a:path h="1062116" w="1046865">
                  <a:moveTo>
                    <a:pt x="0" y="0"/>
                  </a:moveTo>
                  <a:lnTo>
                    <a:pt x="1046865" y="0"/>
                  </a:lnTo>
                  <a:lnTo>
                    <a:pt x="1046865"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7625" y="-7625"/>
              <a:ext cx="1046865" cy="1062116"/>
            </a:xfrm>
            <a:custGeom>
              <a:avLst/>
              <a:gdLst/>
              <a:ahLst/>
              <a:cxnLst/>
              <a:rect r="r" b="b" t="t" l="l"/>
              <a:pathLst>
                <a:path h="1062116" w="1046865">
                  <a:moveTo>
                    <a:pt x="0" y="0"/>
                  </a:moveTo>
                  <a:lnTo>
                    <a:pt x="1046866" y="0"/>
                  </a:lnTo>
                  <a:lnTo>
                    <a:pt x="1046866"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grpSp>
      <p:grpSp>
        <p:nvGrpSpPr>
          <p:cNvPr name="Group 11" id="11"/>
          <p:cNvGrpSpPr/>
          <p:nvPr/>
        </p:nvGrpSpPr>
        <p:grpSpPr>
          <a:xfrm rot="-10800000">
            <a:off x="347423" y="4273723"/>
            <a:ext cx="1362555" cy="785149"/>
            <a:chOff x="0" y="0"/>
            <a:chExt cx="1816740" cy="1046865"/>
          </a:xfrm>
        </p:grpSpPr>
        <p:sp>
          <p:nvSpPr>
            <p:cNvPr name="Freeform 12" id="12"/>
            <p:cNvSpPr/>
            <p:nvPr/>
          </p:nvSpPr>
          <p:spPr>
            <a:xfrm flipH="false" flipV="false" rot="5400000">
              <a:off x="762249" y="-7625"/>
              <a:ext cx="1046865" cy="1062116"/>
            </a:xfrm>
            <a:custGeom>
              <a:avLst/>
              <a:gdLst/>
              <a:ahLst/>
              <a:cxnLst/>
              <a:rect r="r" b="b" t="t" l="l"/>
              <a:pathLst>
                <a:path h="1062116" w="1046865">
                  <a:moveTo>
                    <a:pt x="0" y="0"/>
                  </a:moveTo>
                  <a:lnTo>
                    <a:pt x="1046865" y="0"/>
                  </a:lnTo>
                  <a:lnTo>
                    <a:pt x="1046865"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5400000">
              <a:off x="7625" y="-7625"/>
              <a:ext cx="1046865" cy="1062116"/>
            </a:xfrm>
            <a:custGeom>
              <a:avLst/>
              <a:gdLst/>
              <a:ahLst/>
              <a:cxnLst/>
              <a:rect r="r" b="b" t="t" l="l"/>
              <a:pathLst>
                <a:path h="1062116" w="1046865">
                  <a:moveTo>
                    <a:pt x="0" y="0"/>
                  </a:moveTo>
                  <a:lnTo>
                    <a:pt x="1046866" y="0"/>
                  </a:lnTo>
                  <a:lnTo>
                    <a:pt x="1046866" y="1062116"/>
                  </a:lnTo>
                  <a:lnTo>
                    <a:pt x="0" y="1062116"/>
                  </a:lnTo>
                  <a:lnTo>
                    <a:pt x="0" y="0"/>
                  </a:lnTo>
                  <a:close/>
                </a:path>
              </a:pathLst>
            </a:custGeom>
            <a:blipFill>
              <a:blip r:embed="rId7">
                <a:alphaModFix amt="14000"/>
                <a:extLst>
                  <a:ext uri="{96DAC541-7B7A-43D3-8B79-37D633B846F1}">
                    <asvg:svgBlip xmlns:asvg="http://schemas.microsoft.com/office/drawing/2016/SVG/main" r:embed="rId8"/>
                  </a:ext>
                </a:extLst>
              </a:blip>
              <a:stretch>
                <a:fillRect l="0" t="0" r="0" b="0"/>
              </a:stretch>
            </a:blipFill>
          </p:spPr>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DAGYwQyH2-g</dc:identifier>
  <dcterms:modified xsi:type="dcterms:W3CDTF">2011-08-01T06:04:30Z</dcterms:modified>
  <cp:revision>1</cp:revision>
  <dc:title>IDEAS Project Team 3</dc:title>
</cp:coreProperties>
</file>